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58" r:id="rId2"/>
    <p:sldId id="263" r:id="rId3"/>
    <p:sldId id="351" r:id="rId4"/>
    <p:sldId id="352" r:id="rId5"/>
    <p:sldId id="355" r:id="rId6"/>
    <p:sldId id="357" r:id="rId7"/>
    <p:sldId id="266" r:id="rId8"/>
    <p:sldId id="356" r:id="rId9"/>
    <p:sldId id="353" r:id="rId10"/>
    <p:sldId id="350" r:id="rId11"/>
    <p:sldId id="360" r:id="rId12"/>
    <p:sldId id="354" r:id="rId13"/>
    <p:sldId id="359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924"/>
    <a:srgbClr val="4D4D4F"/>
    <a:srgbClr val="FD4D4F"/>
    <a:srgbClr val="666666"/>
    <a:srgbClr val="7CC142"/>
    <a:srgbClr val="51C4D5"/>
    <a:srgbClr val="F15D4E"/>
    <a:srgbClr val="6E6696"/>
    <a:srgbClr val="007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8A7EFD-007C-45BF-9C3F-AE19630E0E7B}" v="1" dt="2024-08-07T14:47:30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7"/>
    <p:restoredTop sz="94652"/>
  </p:normalViewPr>
  <p:slideViewPr>
    <p:cSldViewPr snapToGrid="0" snapToObjects="1">
      <p:cViewPr>
        <p:scale>
          <a:sx n="58" d="100"/>
          <a:sy n="58" d="100"/>
        </p:scale>
        <p:origin x="972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19550B-D26E-828F-CA41-20A5C946CC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F92C0D-6A4F-A364-4994-BEBBC331C1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55CBF9A-8934-1F4F-8D36-C1C592CFB94F}" type="datetimeFigureOut">
              <a:rPr lang="en-US"/>
              <a:pPr>
                <a:defRPr/>
              </a:pPr>
              <a:t>9/27/2024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3BDC2-EF48-A2E5-6F00-CD129BAA30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8E1C7-410A-41F4-E693-C08AB5F318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A0358EE-D40C-9548-B037-8508A78EE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8E02B0-2577-89A5-17DB-F156822592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4F8F5-D1B8-3696-9984-F93E19F6FA5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6A213710-564C-8048-BB5D-3C836364CDA4}" type="datetimeFigureOut">
              <a:rPr lang="en-US"/>
              <a:pPr>
                <a:defRPr/>
              </a:pPr>
              <a:t>9/27/2024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EF31A31-A520-EB03-9D6A-3DBAE25620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2524E5D-E934-0091-6EA4-675F380DEC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2DAD7-7E85-3CE4-232C-A4767F6752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B03B5-A74B-3DAF-B35B-708D69A6A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7AEC50F-EEDB-2140-886B-0299C50EB2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527530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3587993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39798" y="-1"/>
            <a:ext cx="7752202" cy="6858000"/>
          </a:xfrm>
          <a:custGeom>
            <a:avLst/>
            <a:gdLst>
              <a:gd name="connsiteX0" fmla="*/ 0 w 7752202"/>
              <a:gd name="connsiteY0" fmla="*/ 0 h 6858000"/>
              <a:gd name="connsiteX1" fmla="*/ 7752202 w 7752202"/>
              <a:gd name="connsiteY1" fmla="*/ 0 h 6858000"/>
              <a:gd name="connsiteX2" fmla="*/ 7752202 w 7752202"/>
              <a:gd name="connsiteY2" fmla="*/ 6858000 h 6858000"/>
              <a:gd name="connsiteX3" fmla="*/ 0 w 77522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2202" h="6858000">
                <a:moveTo>
                  <a:pt x="0" y="0"/>
                </a:moveTo>
                <a:lnTo>
                  <a:pt x="7752202" y="0"/>
                </a:lnTo>
                <a:lnTo>
                  <a:pt x="77522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221775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10616" y="0"/>
            <a:ext cx="4481383" cy="6858000"/>
          </a:xfrm>
          <a:custGeom>
            <a:avLst/>
            <a:gdLst>
              <a:gd name="connsiteX0" fmla="*/ 0 w 4481383"/>
              <a:gd name="connsiteY0" fmla="*/ 0 h 6858000"/>
              <a:gd name="connsiteX1" fmla="*/ 4481383 w 4481383"/>
              <a:gd name="connsiteY1" fmla="*/ 0 h 6858000"/>
              <a:gd name="connsiteX2" fmla="*/ 4481383 w 4481383"/>
              <a:gd name="connsiteY2" fmla="*/ 6858000 h 6858000"/>
              <a:gd name="connsiteX3" fmla="*/ 0 w 44813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383" h="6858000">
                <a:moveTo>
                  <a:pt x="0" y="0"/>
                </a:moveTo>
                <a:lnTo>
                  <a:pt x="4481383" y="0"/>
                </a:lnTo>
                <a:lnTo>
                  <a:pt x="44813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2241872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81383" cy="6858000"/>
          </a:xfrm>
          <a:custGeom>
            <a:avLst/>
            <a:gdLst>
              <a:gd name="connsiteX0" fmla="*/ 0 w 4481383"/>
              <a:gd name="connsiteY0" fmla="*/ 0 h 6858000"/>
              <a:gd name="connsiteX1" fmla="*/ 4481383 w 4481383"/>
              <a:gd name="connsiteY1" fmla="*/ 0 h 6858000"/>
              <a:gd name="connsiteX2" fmla="*/ 4481383 w 4481383"/>
              <a:gd name="connsiteY2" fmla="*/ 6858000 h 6858000"/>
              <a:gd name="connsiteX3" fmla="*/ 0 w 44813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383" h="6858000">
                <a:moveTo>
                  <a:pt x="0" y="0"/>
                </a:moveTo>
                <a:lnTo>
                  <a:pt x="4481383" y="0"/>
                </a:lnTo>
                <a:lnTo>
                  <a:pt x="44813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1915468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8038353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55309" y="0"/>
            <a:ext cx="4481383" cy="6858000"/>
          </a:xfrm>
          <a:custGeom>
            <a:avLst/>
            <a:gdLst>
              <a:gd name="connsiteX0" fmla="*/ 0 w 4481383"/>
              <a:gd name="connsiteY0" fmla="*/ 0 h 6858000"/>
              <a:gd name="connsiteX1" fmla="*/ 4481383 w 4481383"/>
              <a:gd name="connsiteY1" fmla="*/ 0 h 6858000"/>
              <a:gd name="connsiteX2" fmla="*/ 4481383 w 4481383"/>
              <a:gd name="connsiteY2" fmla="*/ 6858000 h 6858000"/>
              <a:gd name="connsiteX3" fmla="*/ 0 w 44813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383" h="6858000">
                <a:moveTo>
                  <a:pt x="0" y="0"/>
                </a:moveTo>
                <a:lnTo>
                  <a:pt x="4481383" y="0"/>
                </a:lnTo>
                <a:lnTo>
                  <a:pt x="44813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2092672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5334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8763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224338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009198" y="1076335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6427439" y="1076335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8845680" y="1076335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4009198" y="3488917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6427439" y="3488917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8845680" y="3488917"/>
            <a:ext cx="2292750" cy="2292750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5666854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363686" y="358346"/>
            <a:ext cx="6226629" cy="3527854"/>
          </a:xfrm>
          <a:custGeom>
            <a:avLst/>
            <a:gdLst>
              <a:gd name="connsiteX0" fmla="*/ 0 w 6226629"/>
              <a:gd name="connsiteY0" fmla="*/ 0 h 3527854"/>
              <a:gd name="connsiteX1" fmla="*/ 6226629 w 6226629"/>
              <a:gd name="connsiteY1" fmla="*/ 0 h 3527854"/>
              <a:gd name="connsiteX2" fmla="*/ 6226629 w 6226629"/>
              <a:gd name="connsiteY2" fmla="*/ 3527854 h 3527854"/>
              <a:gd name="connsiteX3" fmla="*/ 0 w 6226629"/>
              <a:gd name="connsiteY3" fmla="*/ 3527854 h 352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6629" h="3527854">
                <a:moveTo>
                  <a:pt x="0" y="0"/>
                </a:moveTo>
                <a:lnTo>
                  <a:pt x="6226629" y="0"/>
                </a:lnTo>
                <a:lnTo>
                  <a:pt x="6226629" y="3527854"/>
                </a:lnTo>
                <a:lnTo>
                  <a:pt x="0" y="352785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5312230" y="4037717"/>
            <a:ext cx="4278084" cy="3429883"/>
          </a:xfrm>
          <a:custGeom>
            <a:avLst/>
            <a:gdLst>
              <a:gd name="connsiteX0" fmla="*/ 0 w 4278084"/>
              <a:gd name="connsiteY0" fmla="*/ 0 h 3429883"/>
              <a:gd name="connsiteX1" fmla="*/ 4278084 w 4278084"/>
              <a:gd name="connsiteY1" fmla="*/ 0 h 3429883"/>
              <a:gd name="connsiteX2" fmla="*/ 4278084 w 4278084"/>
              <a:gd name="connsiteY2" fmla="*/ 3429883 h 3429883"/>
              <a:gd name="connsiteX3" fmla="*/ 0 w 4278084"/>
              <a:gd name="connsiteY3" fmla="*/ 3429883 h 342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8084" h="3429883">
                <a:moveTo>
                  <a:pt x="0" y="0"/>
                </a:moveTo>
                <a:lnTo>
                  <a:pt x="4278084" y="0"/>
                </a:lnTo>
                <a:lnTo>
                  <a:pt x="4278084" y="3429883"/>
                </a:lnTo>
                <a:lnTo>
                  <a:pt x="0" y="342988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9744143" y="2219803"/>
            <a:ext cx="2447857" cy="3429883"/>
          </a:xfrm>
          <a:custGeom>
            <a:avLst/>
            <a:gdLst>
              <a:gd name="connsiteX0" fmla="*/ 0 w 2447857"/>
              <a:gd name="connsiteY0" fmla="*/ 0 h 3429883"/>
              <a:gd name="connsiteX1" fmla="*/ 2447857 w 2447857"/>
              <a:gd name="connsiteY1" fmla="*/ 0 h 3429883"/>
              <a:gd name="connsiteX2" fmla="*/ 2447857 w 2447857"/>
              <a:gd name="connsiteY2" fmla="*/ 3429883 h 3429883"/>
              <a:gd name="connsiteX3" fmla="*/ 0 w 2447857"/>
              <a:gd name="connsiteY3" fmla="*/ 3429883 h 342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857" h="3429883">
                <a:moveTo>
                  <a:pt x="0" y="0"/>
                </a:moveTo>
                <a:lnTo>
                  <a:pt x="2447857" y="0"/>
                </a:lnTo>
                <a:lnTo>
                  <a:pt x="2447857" y="3429883"/>
                </a:lnTo>
                <a:lnTo>
                  <a:pt x="0" y="342988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744143" y="358346"/>
            <a:ext cx="2447857" cy="1709940"/>
          </a:xfrm>
          <a:custGeom>
            <a:avLst/>
            <a:gdLst>
              <a:gd name="connsiteX0" fmla="*/ 0 w 2447857"/>
              <a:gd name="connsiteY0" fmla="*/ 0 h 1709940"/>
              <a:gd name="connsiteX1" fmla="*/ 2447857 w 2447857"/>
              <a:gd name="connsiteY1" fmla="*/ 0 h 1709940"/>
              <a:gd name="connsiteX2" fmla="*/ 2447857 w 2447857"/>
              <a:gd name="connsiteY2" fmla="*/ 1709940 h 1709940"/>
              <a:gd name="connsiteX3" fmla="*/ 0 w 2447857"/>
              <a:gd name="connsiteY3" fmla="*/ 1709940 h 170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857" h="1709940">
                <a:moveTo>
                  <a:pt x="0" y="0"/>
                </a:moveTo>
                <a:lnTo>
                  <a:pt x="2447857" y="0"/>
                </a:lnTo>
                <a:lnTo>
                  <a:pt x="2447857" y="1709940"/>
                </a:lnTo>
                <a:lnTo>
                  <a:pt x="0" y="170994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0052332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4071257" y="702894"/>
            <a:ext cx="7282543" cy="5452213"/>
          </a:xfrm>
          <a:custGeom>
            <a:avLst/>
            <a:gdLst>
              <a:gd name="connsiteX0" fmla="*/ 3868838 w 7282543"/>
              <a:gd name="connsiteY0" fmla="*/ 3467804 h 5452213"/>
              <a:gd name="connsiteX1" fmla="*/ 6440201 w 7282543"/>
              <a:gd name="connsiteY1" fmla="*/ 3467804 h 5452213"/>
              <a:gd name="connsiteX2" fmla="*/ 6440201 w 7282543"/>
              <a:gd name="connsiteY2" fmla="*/ 4823489 h 5452213"/>
              <a:gd name="connsiteX3" fmla="*/ 3868838 w 7282543"/>
              <a:gd name="connsiteY3" fmla="*/ 4823489 h 5452213"/>
              <a:gd name="connsiteX4" fmla="*/ 0 w 7282543"/>
              <a:gd name="connsiteY4" fmla="*/ 2829256 h 5452213"/>
              <a:gd name="connsiteX5" fmla="*/ 3768376 w 7282543"/>
              <a:gd name="connsiteY5" fmla="*/ 2829256 h 5452213"/>
              <a:gd name="connsiteX6" fmla="*/ 3768376 w 7282543"/>
              <a:gd name="connsiteY6" fmla="*/ 5452213 h 5452213"/>
              <a:gd name="connsiteX7" fmla="*/ 0 w 7282543"/>
              <a:gd name="connsiteY7" fmla="*/ 5452213 h 5452213"/>
              <a:gd name="connsiteX8" fmla="*/ 3868837 w 7282543"/>
              <a:gd name="connsiteY8" fmla="*/ 1552161 h 5452213"/>
              <a:gd name="connsiteX9" fmla="*/ 7282543 w 7282543"/>
              <a:gd name="connsiteY9" fmla="*/ 1552161 h 5452213"/>
              <a:gd name="connsiteX10" fmla="*/ 7282543 w 7282543"/>
              <a:gd name="connsiteY10" fmla="*/ 3359741 h 5452213"/>
              <a:gd name="connsiteX11" fmla="*/ 3868837 w 7282543"/>
              <a:gd name="connsiteY11" fmla="*/ 3359741 h 5452213"/>
              <a:gd name="connsiteX12" fmla="*/ 1296765 w 7282543"/>
              <a:gd name="connsiteY12" fmla="*/ 697490 h 5452213"/>
              <a:gd name="connsiteX13" fmla="*/ 3768377 w 7282543"/>
              <a:gd name="connsiteY13" fmla="*/ 697490 h 5452213"/>
              <a:gd name="connsiteX14" fmla="*/ 3768377 w 7282543"/>
              <a:gd name="connsiteY14" fmla="*/ 2711369 h 5452213"/>
              <a:gd name="connsiteX15" fmla="*/ 1296765 w 7282543"/>
              <a:gd name="connsiteY15" fmla="*/ 2711369 h 5452213"/>
              <a:gd name="connsiteX16" fmla="*/ 3868839 w 7282543"/>
              <a:gd name="connsiteY16" fmla="*/ 0 h 5452213"/>
              <a:gd name="connsiteX17" fmla="*/ 5952529 w 7282543"/>
              <a:gd name="connsiteY17" fmla="*/ 0 h 5452213"/>
              <a:gd name="connsiteX18" fmla="*/ 5952529 w 7282543"/>
              <a:gd name="connsiteY18" fmla="*/ 1444098 h 5452213"/>
              <a:gd name="connsiteX19" fmla="*/ 3868839 w 7282543"/>
              <a:gd name="connsiteY19" fmla="*/ 1444098 h 545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82543" h="5452213">
                <a:moveTo>
                  <a:pt x="3868838" y="3467804"/>
                </a:moveTo>
                <a:lnTo>
                  <a:pt x="6440201" y="3467804"/>
                </a:lnTo>
                <a:lnTo>
                  <a:pt x="6440201" y="4823489"/>
                </a:lnTo>
                <a:lnTo>
                  <a:pt x="3868838" y="4823489"/>
                </a:lnTo>
                <a:close/>
                <a:moveTo>
                  <a:pt x="0" y="2829256"/>
                </a:moveTo>
                <a:lnTo>
                  <a:pt x="3768376" y="2829256"/>
                </a:lnTo>
                <a:lnTo>
                  <a:pt x="3768376" y="5452213"/>
                </a:lnTo>
                <a:lnTo>
                  <a:pt x="0" y="5452213"/>
                </a:lnTo>
                <a:close/>
                <a:moveTo>
                  <a:pt x="3868837" y="1552161"/>
                </a:moveTo>
                <a:lnTo>
                  <a:pt x="7282543" y="1552161"/>
                </a:lnTo>
                <a:lnTo>
                  <a:pt x="7282543" y="3359741"/>
                </a:lnTo>
                <a:lnTo>
                  <a:pt x="3868837" y="3359741"/>
                </a:lnTo>
                <a:close/>
                <a:moveTo>
                  <a:pt x="1296765" y="697490"/>
                </a:moveTo>
                <a:lnTo>
                  <a:pt x="3768377" y="697490"/>
                </a:lnTo>
                <a:lnTo>
                  <a:pt x="3768377" y="2711369"/>
                </a:lnTo>
                <a:lnTo>
                  <a:pt x="1296765" y="2711369"/>
                </a:lnTo>
                <a:close/>
                <a:moveTo>
                  <a:pt x="3868839" y="0"/>
                </a:moveTo>
                <a:lnTo>
                  <a:pt x="5952529" y="0"/>
                </a:lnTo>
                <a:lnTo>
                  <a:pt x="5952529" y="1444098"/>
                </a:lnTo>
                <a:lnTo>
                  <a:pt x="3868839" y="144409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1848600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66835548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304800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04800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721564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514599" y="555172"/>
            <a:ext cx="3037115" cy="3657600"/>
          </a:xfrm>
          <a:custGeom>
            <a:avLst/>
            <a:gdLst>
              <a:gd name="connsiteX0" fmla="*/ 0 w 3037115"/>
              <a:gd name="connsiteY0" fmla="*/ 0 h 3657600"/>
              <a:gd name="connsiteX1" fmla="*/ 3037115 w 3037115"/>
              <a:gd name="connsiteY1" fmla="*/ 0 h 3657600"/>
              <a:gd name="connsiteX2" fmla="*/ 3037115 w 3037115"/>
              <a:gd name="connsiteY2" fmla="*/ 3657600 h 3657600"/>
              <a:gd name="connsiteX3" fmla="*/ 0 w 3037115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115" h="3657600">
                <a:moveTo>
                  <a:pt x="0" y="0"/>
                </a:moveTo>
                <a:lnTo>
                  <a:pt x="3037115" y="0"/>
                </a:lnTo>
                <a:lnTo>
                  <a:pt x="3037115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640286" y="555172"/>
            <a:ext cx="3037115" cy="3657600"/>
          </a:xfrm>
          <a:custGeom>
            <a:avLst/>
            <a:gdLst>
              <a:gd name="connsiteX0" fmla="*/ 0 w 3037115"/>
              <a:gd name="connsiteY0" fmla="*/ 0 h 3657600"/>
              <a:gd name="connsiteX1" fmla="*/ 3037115 w 3037115"/>
              <a:gd name="connsiteY1" fmla="*/ 0 h 3657600"/>
              <a:gd name="connsiteX2" fmla="*/ 3037115 w 3037115"/>
              <a:gd name="connsiteY2" fmla="*/ 3657600 h 3657600"/>
              <a:gd name="connsiteX3" fmla="*/ 0 w 3037115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115" h="3657600">
                <a:moveTo>
                  <a:pt x="0" y="0"/>
                </a:moveTo>
                <a:lnTo>
                  <a:pt x="3037115" y="0"/>
                </a:lnTo>
                <a:lnTo>
                  <a:pt x="3037115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822992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85857" y="551089"/>
            <a:ext cx="5116286" cy="5755822"/>
          </a:xfrm>
          <a:custGeom>
            <a:avLst/>
            <a:gdLst>
              <a:gd name="connsiteX0" fmla="*/ 0 w 5116286"/>
              <a:gd name="connsiteY0" fmla="*/ 0 h 5755822"/>
              <a:gd name="connsiteX1" fmla="*/ 5116286 w 5116286"/>
              <a:gd name="connsiteY1" fmla="*/ 0 h 5755822"/>
              <a:gd name="connsiteX2" fmla="*/ 5116286 w 5116286"/>
              <a:gd name="connsiteY2" fmla="*/ 5755822 h 5755822"/>
              <a:gd name="connsiteX3" fmla="*/ 0 w 5116286"/>
              <a:gd name="connsiteY3" fmla="*/ 5755822 h 57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86" h="5755822">
                <a:moveTo>
                  <a:pt x="0" y="0"/>
                </a:moveTo>
                <a:lnTo>
                  <a:pt x="5116286" y="0"/>
                </a:lnTo>
                <a:lnTo>
                  <a:pt x="5116286" y="5755822"/>
                </a:lnTo>
                <a:lnTo>
                  <a:pt x="0" y="575582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2536769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12640" y="551089"/>
            <a:ext cx="7089503" cy="5755822"/>
          </a:xfrm>
          <a:custGeom>
            <a:avLst/>
            <a:gdLst>
              <a:gd name="connsiteX0" fmla="*/ 0 w 5116286"/>
              <a:gd name="connsiteY0" fmla="*/ 0 h 5755822"/>
              <a:gd name="connsiteX1" fmla="*/ 5116286 w 5116286"/>
              <a:gd name="connsiteY1" fmla="*/ 0 h 5755822"/>
              <a:gd name="connsiteX2" fmla="*/ 5116286 w 5116286"/>
              <a:gd name="connsiteY2" fmla="*/ 5755822 h 5755822"/>
              <a:gd name="connsiteX3" fmla="*/ 0 w 5116286"/>
              <a:gd name="connsiteY3" fmla="*/ 5755822 h 57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86" h="5755822">
                <a:moveTo>
                  <a:pt x="0" y="0"/>
                </a:moveTo>
                <a:lnTo>
                  <a:pt x="5116286" y="0"/>
                </a:lnTo>
                <a:lnTo>
                  <a:pt x="5116286" y="5755822"/>
                </a:lnTo>
                <a:lnTo>
                  <a:pt x="0" y="575582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9757186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680790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238461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3680790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38461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9992234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489309" y="1144424"/>
            <a:ext cx="5274130" cy="5274131"/>
          </a:xfrm>
          <a:custGeom>
            <a:avLst/>
            <a:gdLst>
              <a:gd name="connsiteX0" fmla="*/ 2637065 w 5274130"/>
              <a:gd name="connsiteY0" fmla="*/ 0 h 5274131"/>
              <a:gd name="connsiteX1" fmla="*/ 5274130 w 5274130"/>
              <a:gd name="connsiteY1" fmla="*/ 2637066 h 5274131"/>
              <a:gd name="connsiteX2" fmla="*/ 2637065 w 5274130"/>
              <a:gd name="connsiteY2" fmla="*/ 5274131 h 5274131"/>
              <a:gd name="connsiteX3" fmla="*/ 0 w 5274130"/>
              <a:gd name="connsiteY3" fmla="*/ 2637066 h 52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30" h="5274131">
                <a:moveTo>
                  <a:pt x="2637065" y="0"/>
                </a:moveTo>
                <a:lnTo>
                  <a:pt x="5274130" y="2637066"/>
                </a:lnTo>
                <a:lnTo>
                  <a:pt x="2637065" y="5274131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412734" y="4220999"/>
            <a:ext cx="5274130" cy="5274130"/>
          </a:xfrm>
          <a:custGeom>
            <a:avLst/>
            <a:gdLst>
              <a:gd name="connsiteX0" fmla="*/ 2637066 w 5274130"/>
              <a:gd name="connsiteY0" fmla="*/ 0 h 5274130"/>
              <a:gd name="connsiteX1" fmla="*/ 5274130 w 5274130"/>
              <a:gd name="connsiteY1" fmla="*/ 2637066 h 5274130"/>
              <a:gd name="connsiteX2" fmla="*/ 2637066 w 5274130"/>
              <a:gd name="connsiteY2" fmla="*/ 5274130 h 5274130"/>
              <a:gd name="connsiteX3" fmla="*/ 0 w 5274130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30" h="5274130">
                <a:moveTo>
                  <a:pt x="2637066" y="0"/>
                </a:moveTo>
                <a:lnTo>
                  <a:pt x="5274130" y="2637066"/>
                </a:lnTo>
                <a:lnTo>
                  <a:pt x="2637066" y="5274130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9565885" y="-1932152"/>
            <a:ext cx="5274129" cy="5274131"/>
          </a:xfrm>
          <a:custGeom>
            <a:avLst/>
            <a:gdLst>
              <a:gd name="connsiteX0" fmla="*/ 2637065 w 5274129"/>
              <a:gd name="connsiteY0" fmla="*/ 0 h 5274131"/>
              <a:gd name="connsiteX1" fmla="*/ 5274129 w 5274129"/>
              <a:gd name="connsiteY1" fmla="*/ 2637066 h 5274131"/>
              <a:gd name="connsiteX2" fmla="*/ 2637065 w 5274129"/>
              <a:gd name="connsiteY2" fmla="*/ 5274131 h 5274131"/>
              <a:gd name="connsiteX3" fmla="*/ 0 w 5274129"/>
              <a:gd name="connsiteY3" fmla="*/ 2637066 h 52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1">
                <a:moveTo>
                  <a:pt x="2637065" y="0"/>
                </a:moveTo>
                <a:lnTo>
                  <a:pt x="5274129" y="2637066"/>
                </a:lnTo>
                <a:lnTo>
                  <a:pt x="2637065" y="5274131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565886" y="4221000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0927028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662057" cy="4103914"/>
          </a:xfrm>
          <a:custGeom>
            <a:avLst/>
            <a:gdLst>
              <a:gd name="connsiteX0" fmla="*/ 0 w 6662057"/>
              <a:gd name="connsiteY0" fmla="*/ 0 h 4103914"/>
              <a:gd name="connsiteX1" fmla="*/ 6662057 w 6662057"/>
              <a:gd name="connsiteY1" fmla="*/ 0 h 4103914"/>
              <a:gd name="connsiteX2" fmla="*/ 6662057 w 6662057"/>
              <a:gd name="connsiteY2" fmla="*/ 4103914 h 4103914"/>
              <a:gd name="connsiteX3" fmla="*/ 0 w 6662057"/>
              <a:gd name="connsiteY3" fmla="*/ 4103914 h 41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2057" h="4103914">
                <a:moveTo>
                  <a:pt x="0" y="0"/>
                </a:moveTo>
                <a:lnTo>
                  <a:pt x="6662057" y="0"/>
                </a:lnTo>
                <a:lnTo>
                  <a:pt x="6662057" y="4103914"/>
                </a:lnTo>
                <a:lnTo>
                  <a:pt x="0" y="410391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20403" y="358346"/>
            <a:ext cx="4813251" cy="2929140"/>
          </a:xfrm>
          <a:custGeom>
            <a:avLst/>
            <a:gdLst>
              <a:gd name="connsiteX0" fmla="*/ 0 w 4813251"/>
              <a:gd name="connsiteY0" fmla="*/ 0 h 2929140"/>
              <a:gd name="connsiteX1" fmla="*/ 4813251 w 4813251"/>
              <a:gd name="connsiteY1" fmla="*/ 0 h 2929140"/>
              <a:gd name="connsiteX2" fmla="*/ 4813251 w 4813251"/>
              <a:gd name="connsiteY2" fmla="*/ 2929140 h 2929140"/>
              <a:gd name="connsiteX3" fmla="*/ 0 w 4813251"/>
              <a:gd name="connsiteY3" fmla="*/ 2929140 h 292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251" h="2929140">
                <a:moveTo>
                  <a:pt x="0" y="0"/>
                </a:moveTo>
                <a:lnTo>
                  <a:pt x="4813251" y="0"/>
                </a:lnTo>
                <a:lnTo>
                  <a:pt x="4813251" y="2929140"/>
                </a:lnTo>
                <a:lnTo>
                  <a:pt x="0" y="292914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2040471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80858" y="1915886"/>
            <a:ext cx="7511142" cy="4147457"/>
          </a:xfrm>
          <a:custGeom>
            <a:avLst/>
            <a:gdLst>
              <a:gd name="connsiteX0" fmla="*/ 0 w 7511142"/>
              <a:gd name="connsiteY0" fmla="*/ 0 h 4147457"/>
              <a:gd name="connsiteX1" fmla="*/ 7511142 w 7511142"/>
              <a:gd name="connsiteY1" fmla="*/ 0 h 4147457"/>
              <a:gd name="connsiteX2" fmla="*/ 7511142 w 7511142"/>
              <a:gd name="connsiteY2" fmla="*/ 4147457 h 4147457"/>
              <a:gd name="connsiteX3" fmla="*/ 0 w 7511142"/>
              <a:gd name="connsiteY3" fmla="*/ 4147457 h 414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1142" h="4147457">
                <a:moveTo>
                  <a:pt x="0" y="0"/>
                </a:moveTo>
                <a:lnTo>
                  <a:pt x="7511142" y="0"/>
                </a:lnTo>
                <a:lnTo>
                  <a:pt x="7511142" y="4147457"/>
                </a:lnTo>
                <a:lnTo>
                  <a:pt x="0" y="41474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6464706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43944" y="0"/>
            <a:ext cx="8948056" cy="3298372"/>
          </a:xfrm>
          <a:custGeom>
            <a:avLst/>
            <a:gdLst>
              <a:gd name="connsiteX0" fmla="*/ 0 w 8948056"/>
              <a:gd name="connsiteY0" fmla="*/ 0 h 3298372"/>
              <a:gd name="connsiteX1" fmla="*/ 8948056 w 8948056"/>
              <a:gd name="connsiteY1" fmla="*/ 0 h 3298372"/>
              <a:gd name="connsiteX2" fmla="*/ 8948056 w 8948056"/>
              <a:gd name="connsiteY2" fmla="*/ 3298372 h 3298372"/>
              <a:gd name="connsiteX3" fmla="*/ 0 w 8948056"/>
              <a:gd name="connsiteY3" fmla="*/ 3298372 h 329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48056" h="3298372">
                <a:moveTo>
                  <a:pt x="0" y="0"/>
                </a:moveTo>
                <a:lnTo>
                  <a:pt x="8948056" y="0"/>
                </a:lnTo>
                <a:lnTo>
                  <a:pt x="8948056" y="3298372"/>
                </a:lnTo>
                <a:lnTo>
                  <a:pt x="0" y="32983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8383610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61121" y="1528356"/>
            <a:ext cx="5741820" cy="3627121"/>
          </a:xfrm>
          <a:custGeom>
            <a:avLst/>
            <a:gdLst>
              <a:gd name="connsiteX0" fmla="*/ 0 w 5741820"/>
              <a:gd name="connsiteY0" fmla="*/ 0 h 3627121"/>
              <a:gd name="connsiteX1" fmla="*/ 5741820 w 5741820"/>
              <a:gd name="connsiteY1" fmla="*/ 0 h 3627121"/>
              <a:gd name="connsiteX2" fmla="*/ 5741820 w 5741820"/>
              <a:gd name="connsiteY2" fmla="*/ 3627121 h 3627121"/>
              <a:gd name="connsiteX3" fmla="*/ 0 w 5741820"/>
              <a:gd name="connsiteY3" fmla="*/ 3627121 h 362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1820" h="3627121">
                <a:moveTo>
                  <a:pt x="0" y="0"/>
                </a:moveTo>
                <a:lnTo>
                  <a:pt x="5741820" y="0"/>
                </a:lnTo>
                <a:lnTo>
                  <a:pt x="5741820" y="3627121"/>
                </a:lnTo>
                <a:lnTo>
                  <a:pt x="0" y="362712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7624581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7892605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14133" y="-1019312"/>
            <a:ext cx="4291243" cy="5924310"/>
          </a:xfrm>
          <a:custGeom>
            <a:avLst/>
            <a:gdLst>
              <a:gd name="connsiteX0" fmla="*/ 9022 w 4291243"/>
              <a:gd name="connsiteY0" fmla="*/ 0 h 5924310"/>
              <a:gd name="connsiteX1" fmla="*/ 4285227 w 4291243"/>
              <a:gd name="connsiteY1" fmla="*/ 0 h 5924310"/>
              <a:gd name="connsiteX2" fmla="*/ 4291243 w 4291243"/>
              <a:gd name="connsiteY2" fmla="*/ 6616 h 5924310"/>
              <a:gd name="connsiteX3" fmla="*/ 4288235 w 4291243"/>
              <a:gd name="connsiteY3" fmla="*/ 5917694 h 5924310"/>
              <a:gd name="connsiteX4" fmla="*/ 4282220 w 4291243"/>
              <a:gd name="connsiteY4" fmla="*/ 5924310 h 5924310"/>
              <a:gd name="connsiteX5" fmla="*/ 6015 w 4291243"/>
              <a:gd name="connsiteY5" fmla="*/ 5924310 h 5924310"/>
              <a:gd name="connsiteX6" fmla="*/ 0 w 4291243"/>
              <a:gd name="connsiteY6" fmla="*/ 5917694 h 5924310"/>
              <a:gd name="connsiteX7" fmla="*/ 3007 w 4291243"/>
              <a:gd name="connsiteY7" fmla="*/ 6616 h 5924310"/>
              <a:gd name="connsiteX8" fmla="*/ 9022 w 4291243"/>
              <a:gd name="connsiteY8" fmla="*/ 0 h 5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1243" h="5924310">
                <a:moveTo>
                  <a:pt x="9022" y="0"/>
                </a:moveTo>
                <a:cubicBezTo>
                  <a:pt x="4285227" y="0"/>
                  <a:pt x="4285227" y="0"/>
                  <a:pt x="4285227" y="0"/>
                </a:cubicBezTo>
                <a:cubicBezTo>
                  <a:pt x="4288235" y="0"/>
                  <a:pt x="4291243" y="3308"/>
                  <a:pt x="4291243" y="6616"/>
                </a:cubicBezTo>
                <a:lnTo>
                  <a:pt x="4288235" y="5917694"/>
                </a:lnTo>
                <a:cubicBezTo>
                  <a:pt x="4288235" y="5921002"/>
                  <a:pt x="4285227" y="5924310"/>
                  <a:pt x="4282220" y="5924310"/>
                </a:cubicBezTo>
                <a:cubicBezTo>
                  <a:pt x="6015" y="5924310"/>
                  <a:pt x="6015" y="5924310"/>
                  <a:pt x="6015" y="5924310"/>
                </a:cubicBezTo>
                <a:cubicBezTo>
                  <a:pt x="3007" y="5924310"/>
                  <a:pt x="0" y="5921002"/>
                  <a:pt x="0" y="5917694"/>
                </a:cubicBezTo>
                <a:cubicBezTo>
                  <a:pt x="3007" y="6616"/>
                  <a:pt x="3007" y="6616"/>
                  <a:pt x="3007" y="6616"/>
                </a:cubicBezTo>
                <a:cubicBezTo>
                  <a:pt x="3007" y="3308"/>
                  <a:pt x="6015" y="0"/>
                  <a:pt x="902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2934579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45884" y="2212489"/>
            <a:ext cx="3109057" cy="5451108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01931457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81696" y="2295220"/>
            <a:ext cx="1931297" cy="2258365"/>
          </a:xfrm>
          <a:custGeom>
            <a:avLst/>
            <a:gdLst>
              <a:gd name="connsiteX0" fmla="*/ 280782 w 1931297"/>
              <a:gd name="connsiteY0" fmla="*/ 0 h 2258365"/>
              <a:gd name="connsiteX1" fmla="*/ 1641418 w 1931297"/>
              <a:gd name="connsiteY1" fmla="*/ 0 h 2258365"/>
              <a:gd name="connsiteX2" fmla="*/ 1931297 w 1931297"/>
              <a:gd name="connsiteY2" fmla="*/ 261783 h 2258365"/>
              <a:gd name="connsiteX3" fmla="*/ 1931297 w 1931297"/>
              <a:gd name="connsiteY3" fmla="*/ 1991518 h 2258365"/>
              <a:gd name="connsiteX4" fmla="*/ 1655433 w 1931297"/>
              <a:gd name="connsiteY4" fmla="*/ 2257972 h 2258365"/>
              <a:gd name="connsiteX5" fmla="*/ 266521 w 1931297"/>
              <a:gd name="connsiteY5" fmla="*/ 2257972 h 2258365"/>
              <a:gd name="connsiteX6" fmla="*/ 0 w 1931297"/>
              <a:gd name="connsiteY6" fmla="*/ 1977507 h 2258365"/>
              <a:gd name="connsiteX7" fmla="*/ 0 w 1931297"/>
              <a:gd name="connsiteY7" fmla="*/ 313402 h 2258365"/>
              <a:gd name="connsiteX8" fmla="*/ 280782 w 1931297"/>
              <a:gd name="connsiteY8" fmla="*/ 0 h 225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297" h="2258365">
                <a:moveTo>
                  <a:pt x="280782" y="0"/>
                </a:moveTo>
                <a:cubicBezTo>
                  <a:pt x="1641418" y="0"/>
                  <a:pt x="1641418" y="0"/>
                  <a:pt x="1641418" y="0"/>
                </a:cubicBezTo>
                <a:cubicBezTo>
                  <a:pt x="1861225" y="0"/>
                  <a:pt x="1931297" y="163706"/>
                  <a:pt x="1931297" y="261783"/>
                </a:cubicBezTo>
                <a:cubicBezTo>
                  <a:pt x="1931297" y="1991518"/>
                  <a:pt x="1931297" y="1991518"/>
                  <a:pt x="1931297" y="1991518"/>
                </a:cubicBezTo>
                <a:cubicBezTo>
                  <a:pt x="1931297" y="2183247"/>
                  <a:pt x="1805167" y="2257972"/>
                  <a:pt x="1655433" y="2257972"/>
                </a:cubicBezTo>
                <a:cubicBezTo>
                  <a:pt x="266521" y="2257972"/>
                  <a:pt x="266521" y="2257972"/>
                  <a:pt x="266521" y="2257972"/>
                </a:cubicBezTo>
                <a:cubicBezTo>
                  <a:pt x="103019" y="2267312"/>
                  <a:pt x="0" y="2108522"/>
                  <a:pt x="0" y="1977507"/>
                </a:cubicBezTo>
                <a:cubicBezTo>
                  <a:pt x="0" y="1561358"/>
                  <a:pt x="0" y="313402"/>
                  <a:pt x="0" y="313402"/>
                </a:cubicBezTo>
                <a:cubicBezTo>
                  <a:pt x="0" y="168377"/>
                  <a:pt x="89004" y="0"/>
                  <a:pt x="280782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0648449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FBDD5E-B051-44AC-94B2-80FBFD583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13976" y="0"/>
            <a:ext cx="4578023" cy="6855199"/>
          </a:xfrm>
          <a:custGeom>
            <a:avLst/>
            <a:gdLst>
              <a:gd name="connsiteX0" fmla="*/ 0 w 7548970"/>
              <a:gd name="connsiteY0" fmla="*/ 0 h 10784243"/>
              <a:gd name="connsiteX1" fmla="*/ 7548970 w 7548970"/>
              <a:gd name="connsiteY1" fmla="*/ 0 h 10784243"/>
              <a:gd name="connsiteX2" fmla="*/ 7548970 w 7548970"/>
              <a:gd name="connsiteY2" fmla="*/ 10784243 h 10784243"/>
              <a:gd name="connsiteX3" fmla="*/ 0 w 7548970"/>
              <a:gd name="connsiteY3" fmla="*/ 10784243 h 1078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8970" h="10784243">
                <a:moveTo>
                  <a:pt x="0" y="0"/>
                </a:moveTo>
                <a:lnTo>
                  <a:pt x="7548970" y="0"/>
                </a:lnTo>
                <a:lnTo>
                  <a:pt x="7548970" y="10784243"/>
                </a:lnTo>
                <a:lnTo>
                  <a:pt x="0" y="107842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76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DF9CAA-8472-4442-8930-95B4F9332B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7562344" cy="6855199"/>
          </a:xfrm>
          <a:custGeom>
            <a:avLst/>
            <a:gdLst>
              <a:gd name="connsiteX0" fmla="*/ 0 w 12469990"/>
              <a:gd name="connsiteY0" fmla="*/ 0 h 10784243"/>
              <a:gd name="connsiteX1" fmla="*/ 12469990 w 12469990"/>
              <a:gd name="connsiteY1" fmla="*/ 0 h 10784243"/>
              <a:gd name="connsiteX2" fmla="*/ 12469990 w 12469990"/>
              <a:gd name="connsiteY2" fmla="*/ 10784243 h 10784243"/>
              <a:gd name="connsiteX3" fmla="*/ 0 w 12469990"/>
              <a:gd name="connsiteY3" fmla="*/ 10784243 h 1078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9990" h="10784243">
                <a:moveTo>
                  <a:pt x="0" y="0"/>
                </a:moveTo>
                <a:lnTo>
                  <a:pt x="12469990" y="0"/>
                </a:lnTo>
                <a:lnTo>
                  <a:pt x="12469990" y="10784243"/>
                </a:lnTo>
                <a:lnTo>
                  <a:pt x="0" y="107842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44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5973375-6C65-4949-891D-CC12B42752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425" y="652098"/>
            <a:ext cx="2445628" cy="2280255"/>
          </a:xfrm>
          <a:custGeom>
            <a:avLst/>
            <a:gdLst>
              <a:gd name="connsiteX0" fmla="*/ 0 w 4032739"/>
              <a:gd name="connsiteY0" fmla="*/ 0 h 3587179"/>
              <a:gd name="connsiteX1" fmla="*/ 4032739 w 4032739"/>
              <a:gd name="connsiteY1" fmla="*/ 0 h 3587179"/>
              <a:gd name="connsiteX2" fmla="*/ 4032739 w 4032739"/>
              <a:gd name="connsiteY2" fmla="*/ 3587179 h 3587179"/>
              <a:gd name="connsiteX3" fmla="*/ 0 w 4032739"/>
              <a:gd name="connsiteY3" fmla="*/ 3587179 h 358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2739" h="3587179">
                <a:moveTo>
                  <a:pt x="0" y="0"/>
                </a:moveTo>
                <a:lnTo>
                  <a:pt x="4032739" y="0"/>
                </a:lnTo>
                <a:lnTo>
                  <a:pt x="4032739" y="3587179"/>
                </a:lnTo>
                <a:lnTo>
                  <a:pt x="0" y="35871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285AF94-CA90-4DF8-8B61-0E80A405F2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78265" y="652098"/>
            <a:ext cx="2445628" cy="2280255"/>
          </a:xfrm>
          <a:custGeom>
            <a:avLst/>
            <a:gdLst>
              <a:gd name="connsiteX0" fmla="*/ 0 w 4032739"/>
              <a:gd name="connsiteY0" fmla="*/ 0 h 3587179"/>
              <a:gd name="connsiteX1" fmla="*/ 4032739 w 4032739"/>
              <a:gd name="connsiteY1" fmla="*/ 0 h 3587179"/>
              <a:gd name="connsiteX2" fmla="*/ 4032739 w 4032739"/>
              <a:gd name="connsiteY2" fmla="*/ 3587179 h 3587179"/>
              <a:gd name="connsiteX3" fmla="*/ 0 w 4032739"/>
              <a:gd name="connsiteY3" fmla="*/ 3587179 h 358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2739" h="3587179">
                <a:moveTo>
                  <a:pt x="0" y="0"/>
                </a:moveTo>
                <a:lnTo>
                  <a:pt x="4032739" y="0"/>
                </a:lnTo>
                <a:lnTo>
                  <a:pt x="4032739" y="3587179"/>
                </a:lnTo>
                <a:lnTo>
                  <a:pt x="0" y="35871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14D35A2-9FF7-459F-A5EF-E4ED31D840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8106" y="652098"/>
            <a:ext cx="2445628" cy="2280255"/>
          </a:xfrm>
          <a:custGeom>
            <a:avLst/>
            <a:gdLst>
              <a:gd name="connsiteX0" fmla="*/ 0 w 4032739"/>
              <a:gd name="connsiteY0" fmla="*/ 0 h 3587179"/>
              <a:gd name="connsiteX1" fmla="*/ 4032739 w 4032739"/>
              <a:gd name="connsiteY1" fmla="*/ 0 h 3587179"/>
              <a:gd name="connsiteX2" fmla="*/ 4032739 w 4032739"/>
              <a:gd name="connsiteY2" fmla="*/ 3587179 h 3587179"/>
              <a:gd name="connsiteX3" fmla="*/ 0 w 4032739"/>
              <a:gd name="connsiteY3" fmla="*/ 3587179 h 358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2739" h="3587179">
                <a:moveTo>
                  <a:pt x="0" y="0"/>
                </a:moveTo>
                <a:lnTo>
                  <a:pt x="4032739" y="0"/>
                </a:lnTo>
                <a:lnTo>
                  <a:pt x="4032739" y="3587179"/>
                </a:lnTo>
                <a:lnTo>
                  <a:pt x="0" y="35871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0BA97585-5495-41F4-846C-D55A36AA2F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57946" y="652098"/>
            <a:ext cx="2445635" cy="2280255"/>
          </a:xfrm>
          <a:custGeom>
            <a:avLst/>
            <a:gdLst>
              <a:gd name="connsiteX0" fmla="*/ 0 w 4032750"/>
              <a:gd name="connsiteY0" fmla="*/ 0 h 3587179"/>
              <a:gd name="connsiteX1" fmla="*/ 4032750 w 4032750"/>
              <a:gd name="connsiteY1" fmla="*/ 0 h 3587179"/>
              <a:gd name="connsiteX2" fmla="*/ 4032750 w 4032750"/>
              <a:gd name="connsiteY2" fmla="*/ 3587179 h 3587179"/>
              <a:gd name="connsiteX3" fmla="*/ 0 w 4032750"/>
              <a:gd name="connsiteY3" fmla="*/ 3587179 h 358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2750" h="3587179">
                <a:moveTo>
                  <a:pt x="0" y="0"/>
                </a:moveTo>
                <a:lnTo>
                  <a:pt x="4032750" y="0"/>
                </a:lnTo>
                <a:lnTo>
                  <a:pt x="4032750" y="3587179"/>
                </a:lnTo>
                <a:lnTo>
                  <a:pt x="0" y="35871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F11736F-DC41-49D1-9F2F-AD188DD4DD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424" y="3114154"/>
            <a:ext cx="2445628" cy="432268"/>
          </a:xfrm>
        </p:spPr>
        <p:txBody>
          <a:bodyPr>
            <a:noAutofit/>
          </a:bodyPr>
          <a:lstStyle>
            <a:lvl1pPr marL="0" indent="0" algn="ctr">
              <a:buNone/>
              <a:defRPr sz="2183" b="1" i="0">
                <a:solidFill>
                  <a:srgbClr val="FDB924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Member Name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520745FF-6307-46E5-BAB7-FFB8435646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8265" y="3114154"/>
            <a:ext cx="2445628" cy="432268"/>
          </a:xfrm>
        </p:spPr>
        <p:txBody>
          <a:bodyPr>
            <a:noAutofit/>
          </a:bodyPr>
          <a:lstStyle>
            <a:lvl1pPr marL="0" indent="0" algn="ctr">
              <a:buNone/>
              <a:defRPr sz="2183" b="1" i="0">
                <a:solidFill>
                  <a:srgbClr val="FDB924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Member Name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681DD048-5FFF-475E-ABC8-592A3CD6B8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8105" y="3114154"/>
            <a:ext cx="2445628" cy="432268"/>
          </a:xfrm>
        </p:spPr>
        <p:txBody>
          <a:bodyPr>
            <a:noAutofit/>
          </a:bodyPr>
          <a:lstStyle>
            <a:lvl1pPr marL="0" indent="0" algn="ctr">
              <a:buNone/>
              <a:defRPr sz="2183" b="1" i="0">
                <a:solidFill>
                  <a:srgbClr val="FDB924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Member 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3C8FA893-D6BE-4DDA-B319-77386AB7FE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7946" y="3114154"/>
            <a:ext cx="2445628" cy="432268"/>
          </a:xfrm>
        </p:spPr>
        <p:txBody>
          <a:bodyPr>
            <a:noAutofit/>
          </a:bodyPr>
          <a:lstStyle>
            <a:lvl1pPr marL="0" indent="0" algn="ctr">
              <a:buNone/>
              <a:defRPr sz="2183" b="1" i="0">
                <a:solidFill>
                  <a:srgbClr val="FDB924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Member Name</a:t>
            </a:r>
          </a:p>
        </p:txBody>
      </p:sp>
    </p:spTree>
    <p:extLst>
      <p:ext uri="{BB962C8B-B14F-4D97-AF65-F5344CB8AC3E}">
        <p14:creationId xmlns:p14="http://schemas.microsoft.com/office/powerpoint/2010/main" val="56188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2442675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4658" y="794658"/>
            <a:ext cx="10602685" cy="5268685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0520952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6042164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9425070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8065633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2938208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3D36A80-0727-5590-EB9D-BC4FBAD248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05D0A1-A884-33FA-322D-AD4C80544B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6840E-1013-B1F5-7C98-429ECA4CC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defRPr/>
            </a:pPr>
            <a:fld id="{B2DAC9C6-24E7-254F-8DB4-BCE5EB6A47FE}" type="datetimeFigureOut">
              <a:rPr lang="en-US"/>
              <a:pPr>
                <a:defRPr/>
              </a:pPr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261BD-865A-A2A0-E3B6-765F389BB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1D7D1-9BC6-F228-253C-59FC114F2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smtClean="0">
                <a:solidFill>
                  <a:srgbClr val="595959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defRPr>
            </a:lvl1pPr>
          </a:lstStyle>
          <a:p>
            <a:pPr>
              <a:defRPr/>
            </a:pPr>
            <a:fld id="{F6E9C98D-CCCE-9742-812F-7241785901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7" r:id="rId1"/>
    <p:sldLayoutId id="2147485578" r:id="rId2"/>
    <p:sldLayoutId id="2147485579" r:id="rId3"/>
    <p:sldLayoutId id="2147485580" r:id="rId4"/>
    <p:sldLayoutId id="2147485581" r:id="rId5"/>
    <p:sldLayoutId id="2147485582" r:id="rId6"/>
    <p:sldLayoutId id="2147485583" r:id="rId7"/>
    <p:sldLayoutId id="2147485584" r:id="rId8"/>
    <p:sldLayoutId id="2147485585" r:id="rId9"/>
    <p:sldLayoutId id="2147485586" r:id="rId10"/>
    <p:sldLayoutId id="2147485587" r:id="rId11"/>
    <p:sldLayoutId id="2147485588" r:id="rId12"/>
    <p:sldLayoutId id="2147485589" r:id="rId13"/>
    <p:sldLayoutId id="2147485590" r:id="rId14"/>
    <p:sldLayoutId id="2147485591" r:id="rId15"/>
    <p:sldLayoutId id="2147485592" r:id="rId16"/>
    <p:sldLayoutId id="2147485593" r:id="rId17"/>
    <p:sldLayoutId id="2147485594" r:id="rId18"/>
    <p:sldLayoutId id="2147485595" r:id="rId19"/>
    <p:sldLayoutId id="2147485596" r:id="rId20"/>
    <p:sldLayoutId id="2147485597" r:id="rId21"/>
    <p:sldLayoutId id="2147485598" r:id="rId22"/>
    <p:sldLayoutId id="2147485599" r:id="rId23"/>
    <p:sldLayoutId id="2147485600" r:id="rId24"/>
    <p:sldLayoutId id="2147485601" r:id="rId25"/>
    <p:sldLayoutId id="2147485602" r:id="rId26"/>
    <p:sldLayoutId id="2147485603" r:id="rId27"/>
    <p:sldLayoutId id="2147485604" r:id="rId28"/>
    <p:sldLayoutId id="2147485605" r:id="rId29"/>
    <p:sldLayoutId id="2147485606" r:id="rId30"/>
    <p:sldLayoutId id="2147485607" r:id="rId31"/>
    <p:sldLayoutId id="2147485608" r:id="rId32"/>
    <p:sldLayoutId id="2147485610" r:id="rId33"/>
    <p:sldLayoutId id="2147485611" r:id="rId34"/>
    <p:sldLayoutId id="2147485612" r:id="rId35"/>
  </p:sldLayoutIdLst>
  <p:transition spd="slow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200" kern="12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rgbClr val="595959"/>
          </a:solidFill>
          <a:latin typeface="Roboto Thin" charset="0"/>
          <a:ea typeface="Roboto Thin" charset="0"/>
          <a:cs typeface="Roboto Thi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CFFD94-E7A5-4924-6938-4F7D88E7D497}"/>
              </a:ext>
            </a:extLst>
          </p:cNvPr>
          <p:cNvSpPr/>
          <p:nvPr/>
        </p:nvSpPr>
        <p:spPr>
          <a:xfrm>
            <a:off x="0" y="1580826"/>
            <a:ext cx="12192000" cy="2596831"/>
          </a:xfrm>
          <a:prstGeom prst="rect">
            <a:avLst/>
          </a:prstGeom>
          <a:solidFill>
            <a:srgbClr val="FDB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75091B4C-BE60-DB9F-4529-3F9226B5BD9D}"/>
              </a:ext>
            </a:extLst>
          </p:cNvPr>
          <p:cNvSpPr txBox="1">
            <a:spLocks/>
          </p:cNvSpPr>
          <p:nvPr/>
        </p:nvSpPr>
        <p:spPr>
          <a:xfrm>
            <a:off x="6566220" y="1925281"/>
            <a:ext cx="5250479" cy="1674443"/>
          </a:xfrm>
          <a:prstGeom prst="rect">
            <a:avLst/>
          </a:prstGeom>
        </p:spPr>
        <p:txBody>
          <a:bodyPr vert="horz" wrap="square" lIns="0" tIns="156347" rIns="0" bIns="0" rtlCol="0" anchor="ctr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indent="567969" algn="r">
              <a:spcBef>
                <a:spcPts val="139"/>
              </a:spcBef>
            </a:pPr>
            <a:r>
              <a:rPr lang="en-US" sz="5400" dirty="0">
                <a:solidFill>
                  <a:srgbClr val="4D4D4F"/>
                </a:solidFill>
                <a:latin typeface="Poppins" pitchFamily="2" charset="77"/>
                <a:cs typeface="Poppins" pitchFamily="2" charset="77"/>
              </a:rPr>
              <a:t>BOARD GOVERNANCE</a:t>
            </a: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DCAB40CE-489A-AB8A-C117-D9A148765281}"/>
              </a:ext>
            </a:extLst>
          </p:cNvPr>
          <p:cNvSpPr txBox="1">
            <a:spLocks/>
          </p:cNvSpPr>
          <p:nvPr/>
        </p:nvSpPr>
        <p:spPr>
          <a:xfrm>
            <a:off x="6475692" y="3355418"/>
            <a:ext cx="5341007" cy="588761"/>
          </a:xfrm>
          <a:prstGeom prst="rect">
            <a:avLst/>
          </a:prstGeom>
        </p:spPr>
        <p:txBody>
          <a:bodyPr vert="horz" wrap="square" lIns="0" tIns="156347" rIns="0" bIns="0" rtlCol="0" anchor="ctr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indent="567969" algn="r">
              <a:lnSpc>
                <a:spcPct val="100000"/>
              </a:lnSpc>
              <a:spcBef>
                <a:spcPts val="1231"/>
              </a:spcBef>
            </a:pPr>
            <a:r>
              <a:rPr lang="en-US" sz="2800" dirty="0">
                <a:solidFill>
                  <a:srgbClr val="666666"/>
                </a:solidFill>
                <a:latin typeface="Poppins Medium" pitchFamily="2" charset="77"/>
                <a:cs typeface="Poppins Medium" pitchFamily="2" charset="77"/>
              </a:rPr>
              <a:t>In a Time of Change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880A0643-03B1-8041-1979-6047552AB8EF}"/>
              </a:ext>
            </a:extLst>
          </p:cNvPr>
          <p:cNvSpPr txBox="1">
            <a:spLocks/>
          </p:cNvSpPr>
          <p:nvPr/>
        </p:nvSpPr>
        <p:spPr>
          <a:xfrm>
            <a:off x="4878983" y="4733490"/>
            <a:ext cx="4267212" cy="1576852"/>
          </a:xfrm>
          <a:prstGeom prst="rect">
            <a:avLst/>
          </a:prstGeom>
        </p:spPr>
        <p:txBody>
          <a:bodyPr vert="horz" wrap="square" lIns="0" tIns="156347" rIns="0" bIns="0" rtlCol="0" anchor="ctr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indent="567969" algn="r">
              <a:lnSpc>
                <a:spcPct val="150000"/>
              </a:lnSpc>
              <a:spcBef>
                <a:spcPts val="1231"/>
              </a:spcBef>
            </a:pPr>
            <a:r>
              <a:rPr lang="en-US" sz="1800" b="1" dirty="0">
                <a:solidFill>
                  <a:srgbClr val="4D4D4F"/>
                </a:solidFill>
                <a:latin typeface="Poppins" pitchFamily="2" charset="77"/>
                <a:cs typeface="Poppins" pitchFamily="2" charset="77"/>
              </a:rPr>
              <a:t>Carl Clark, MD</a:t>
            </a:r>
            <a:br>
              <a:rPr lang="en-US" sz="1800" b="1" dirty="0">
                <a:solidFill>
                  <a:srgbClr val="4D4D4F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800" dirty="0">
                <a:solidFill>
                  <a:srgbClr val="4D4D4F"/>
                </a:solidFill>
                <a:latin typeface="Poppins Medium" pitchFamily="2" charset="77"/>
                <a:cs typeface="Poppins Medium" pitchFamily="2" charset="77"/>
              </a:rPr>
              <a:t>President &amp; CEO  |  WellPower</a:t>
            </a:r>
            <a:br>
              <a:rPr lang="en-US" sz="1800" dirty="0">
                <a:solidFill>
                  <a:srgbClr val="4D4D4F"/>
                </a:solidFill>
                <a:latin typeface="Poppins Medium" pitchFamily="2" charset="77"/>
                <a:cs typeface="Poppins Medium" pitchFamily="2" charset="77"/>
              </a:rPr>
            </a:br>
            <a:r>
              <a:rPr lang="en-US" sz="1800" dirty="0">
                <a:solidFill>
                  <a:srgbClr val="4D4D4F"/>
                </a:solidFill>
                <a:latin typeface="Poppins Medium" pitchFamily="2" charset="77"/>
                <a:cs typeface="Poppins Medium" pitchFamily="2" charset="77"/>
              </a:rPr>
              <a:t>carl.clark@wellpower.org</a:t>
            </a:r>
            <a:br>
              <a:rPr lang="en-US" sz="1100" dirty="0">
                <a:solidFill>
                  <a:srgbClr val="4D4D4F"/>
                </a:solidFill>
                <a:latin typeface="Poppins Medium" pitchFamily="2" charset="77"/>
                <a:cs typeface="Poppins Medium" pitchFamily="2" charset="77"/>
              </a:rPr>
            </a:br>
            <a:endParaRPr lang="en-US" sz="825" i="1" dirty="0">
              <a:solidFill>
                <a:srgbClr val="4D4D4F"/>
              </a:solidFill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11" name="Picture 10" descr="A yellow and red logo&#10;&#10;Description automatically generated">
            <a:extLst>
              <a:ext uri="{FF2B5EF4-FFF2-40B4-BE49-F238E27FC236}">
                <a16:creationId xmlns:a16="http://schemas.microsoft.com/office/drawing/2014/main" id="{10111791-F81A-1C67-0E99-7990D64A5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506" y="642796"/>
            <a:ext cx="4250541" cy="642760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6486E24-CEAC-EC06-0A8A-B9E14C4B3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618" y="4281183"/>
            <a:ext cx="2481467" cy="24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00622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67B00-C9C4-52E0-0A5E-8AD15EC8D1BA}"/>
              </a:ext>
            </a:extLst>
          </p:cNvPr>
          <p:cNvSpPr/>
          <p:nvPr/>
        </p:nvSpPr>
        <p:spPr>
          <a:xfrm>
            <a:off x="7524424" y="-1"/>
            <a:ext cx="4667575" cy="6855199"/>
          </a:xfrm>
          <a:prstGeom prst="rect">
            <a:avLst/>
          </a:prstGeom>
          <a:solidFill>
            <a:srgbClr val="FDB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picture containing person&#10;&#10;Description automatically generated">
            <a:extLst>
              <a:ext uri="{FF2B5EF4-FFF2-40B4-BE49-F238E27FC236}">
                <a16:creationId xmlns:a16="http://schemas.microsoft.com/office/drawing/2014/main" id="{91EFE35B-ECE3-45C6-BCBD-32D5A61AF0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r="11404"/>
          <a:stretch>
            <a:fillRect/>
          </a:stretch>
        </p:blipFill>
        <p:spPr/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AB2B5311-A18F-4666-A10F-FC32D3EE33D1}"/>
              </a:ext>
            </a:extLst>
          </p:cNvPr>
          <p:cNvSpPr txBox="1"/>
          <p:nvPr/>
        </p:nvSpPr>
        <p:spPr>
          <a:xfrm>
            <a:off x="7945755" y="2575214"/>
            <a:ext cx="4246244" cy="1704767"/>
          </a:xfrm>
          <a:prstGeom prst="rect">
            <a:avLst/>
          </a:prstGeom>
        </p:spPr>
        <p:txBody>
          <a:bodyPr vert="horz" wrap="square" lIns="0" tIns="42360" rIns="0" bIns="0" rtlCol="0">
            <a:spAutoFit/>
          </a:bodyPr>
          <a:lstStyle/>
          <a:p>
            <a:pPr marL="7701" marR="637281">
              <a:spcBef>
                <a:spcPts val="334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What are your VUCA issues today?</a:t>
            </a:r>
            <a:endParaRPr sz="3600" b="1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E77476-8D27-F7B6-8966-29D8AE81906A}"/>
              </a:ext>
            </a:extLst>
          </p:cNvPr>
          <p:cNvCxnSpPr>
            <a:cxnSpLocks/>
          </p:cNvCxnSpPr>
          <p:nvPr/>
        </p:nvCxnSpPr>
        <p:spPr>
          <a:xfrm>
            <a:off x="9698182" y="3973510"/>
            <a:ext cx="2493818" cy="0"/>
          </a:xfrm>
          <a:prstGeom prst="line">
            <a:avLst/>
          </a:prstGeom>
          <a:ln w="66675">
            <a:solidFill>
              <a:srgbClr val="F15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491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11">
            <a:extLst>
              <a:ext uri="{FF2B5EF4-FFF2-40B4-BE49-F238E27FC236}">
                <a16:creationId xmlns:a16="http://schemas.microsoft.com/office/drawing/2014/main" id="{CC20DA9A-3E21-87B3-0337-A8BEB7304F88}"/>
              </a:ext>
            </a:extLst>
          </p:cNvPr>
          <p:cNvSpPr txBox="1">
            <a:spLocks/>
          </p:cNvSpPr>
          <p:nvPr/>
        </p:nvSpPr>
        <p:spPr>
          <a:xfrm>
            <a:off x="684539" y="634600"/>
            <a:ext cx="5892669" cy="445031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2856"/>
              </a:lnSpc>
              <a:spcBef>
                <a:spcPts val="215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VUCA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CF780FED-3F03-ADDD-DB75-23FAE17C9525}"/>
              </a:ext>
            </a:extLst>
          </p:cNvPr>
          <p:cNvSpPr/>
          <p:nvPr/>
        </p:nvSpPr>
        <p:spPr>
          <a:xfrm>
            <a:off x="2289775" y="1843710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rgbClr val="F15D4F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89A89A3-A291-779F-D5FF-6ED92AAF848D}"/>
              </a:ext>
            </a:extLst>
          </p:cNvPr>
          <p:cNvSpPr txBox="1">
            <a:spLocks/>
          </p:cNvSpPr>
          <p:nvPr/>
        </p:nvSpPr>
        <p:spPr bwMode="auto">
          <a:xfrm>
            <a:off x="1749476" y="2197200"/>
            <a:ext cx="2430384" cy="3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</a:t>
            </a: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07DFC83B-466E-3761-0700-277F19F6217E}"/>
              </a:ext>
            </a:extLst>
          </p:cNvPr>
          <p:cNvSpPr/>
          <p:nvPr/>
        </p:nvSpPr>
        <p:spPr>
          <a:xfrm>
            <a:off x="2289775" y="3921463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rgbClr val="F15D4F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AD3BDB6-FFE5-2BE6-D52D-7F0B2625C716}"/>
              </a:ext>
            </a:extLst>
          </p:cNvPr>
          <p:cNvSpPr txBox="1">
            <a:spLocks/>
          </p:cNvSpPr>
          <p:nvPr/>
        </p:nvSpPr>
        <p:spPr bwMode="auto">
          <a:xfrm>
            <a:off x="1746051" y="4274953"/>
            <a:ext cx="2430384" cy="3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E7AB725-E44F-C3EA-019C-82B3088DEC9B}"/>
              </a:ext>
            </a:extLst>
          </p:cNvPr>
          <p:cNvSpPr/>
          <p:nvPr/>
        </p:nvSpPr>
        <p:spPr>
          <a:xfrm>
            <a:off x="7206715" y="1843710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rgbClr val="F15D4F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48E98AC-7DDB-2C17-5836-21A46C2ED520}"/>
              </a:ext>
            </a:extLst>
          </p:cNvPr>
          <p:cNvSpPr txBox="1">
            <a:spLocks/>
          </p:cNvSpPr>
          <p:nvPr/>
        </p:nvSpPr>
        <p:spPr bwMode="auto">
          <a:xfrm>
            <a:off x="6668281" y="2197200"/>
            <a:ext cx="2430384" cy="3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C208131-03E8-CF2B-E247-95B997EABEFE}"/>
              </a:ext>
            </a:extLst>
          </p:cNvPr>
          <p:cNvSpPr/>
          <p:nvPr/>
        </p:nvSpPr>
        <p:spPr>
          <a:xfrm>
            <a:off x="7206715" y="3918565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rgbClr val="F15D4F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F20FD7A-643A-2460-F72F-D61F646D9794}"/>
              </a:ext>
            </a:extLst>
          </p:cNvPr>
          <p:cNvSpPr txBox="1">
            <a:spLocks/>
          </p:cNvSpPr>
          <p:nvPr/>
        </p:nvSpPr>
        <p:spPr bwMode="auto">
          <a:xfrm>
            <a:off x="6668281" y="4272055"/>
            <a:ext cx="2430384" cy="3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U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5F99CCF-C5A1-C61F-4066-1A7B599B0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5034" y="1894190"/>
            <a:ext cx="2430384" cy="375249"/>
          </a:xfrm>
        </p:spPr>
        <p:txBody>
          <a:bodyPr/>
          <a:lstStyle/>
          <a:p>
            <a:pPr algn="l"/>
            <a:r>
              <a:rPr lang="en-US" sz="1940" dirty="0">
                <a:solidFill>
                  <a:srgbClr val="F15D4F"/>
                </a:solidFill>
                <a:latin typeface="Poppins" pitchFamily="2" charset="77"/>
                <a:cs typeface="Poppins" pitchFamily="2" charset="77"/>
              </a:rPr>
              <a:t>COMPLEXITY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98B4D59E-3790-E090-AAB3-75A42F23FB76}"/>
              </a:ext>
            </a:extLst>
          </p:cNvPr>
          <p:cNvSpPr txBox="1"/>
          <p:nvPr/>
        </p:nvSpPr>
        <p:spPr>
          <a:xfrm>
            <a:off x="3810010" y="2255685"/>
            <a:ext cx="2763304" cy="931107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The situation has many interconnected parts and variables. Some information is available or can be predicted, but the volume or nature of it can be overwhelming.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FFECB9-A4A7-B4DE-1622-4A177D3137BE}"/>
              </a:ext>
            </a:extLst>
          </p:cNvPr>
          <p:cNvSpPr txBox="1">
            <a:spLocks/>
          </p:cNvSpPr>
          <p:nvPr/>
        </p:nvSpPr>
        <p:spPr bwMode="auto">
          <a:xfrm>
            <a:off x="3715034" y="4196424"/>
            <a:ext cx="2430384" cy="3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40" dirty="0">
                <a:solidFill>
                  <a:srgbClr val="F15D4F"/>
                </a:solidFill>
                <a:latin typeface="Poppins" pitchFamily="2" charset="77"/>
                <a:cs typeface="Poppins" pitchFamily="2" charset="77"/>
              </a:rPr>
              <a:t>AMBIGUITY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C88AA26B-F38E-4ABE-2E73-781E99BF92FB}"/>
              </a:ext>
            </a:extLst>
          </p:cNvPr>
          <p:cNvSpPr txBox="1"/>
          <p:nvPr/>
        </p:nvSpPr>
        <p:spPr>
          <a:xfrm>
            <a:off x="3810010" y="4557919"/>
            <a:ext cx="2763304" cy="561775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Causal relationships are completely unclear. No precedents exist: you face “unknown unknowns.”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A82E250-A9BF-745F-9C2B-7020EB41FA09}"/>
              </a:ext>
            </a:extLst>
          </p:cNvPr>
          <p:cNvSpPr txBox="1">
            <a:spLocks/>
          </p:cNvSpPr>
          <p:nvPr/>
        </p:nvSpPr>
        <p:spPr bwMode="auto">
          <a:xfrm>
            <a:off x="8637264" y="1917749"/>
            <a:ext cx="2430384" cy="3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40" dirty="0">
                <a:solidFill>
                  <a:srgbClr val="F15D4F"/>
                </a:solidFill>
                <a:latin typeface="Poppins" pitchFamily="2" charset="77"/>
                <a:cs typeface="Poppins" pitchFamily="2" charset="77"/>
              </a:rPr>
              <a:t>VOLATILITY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6D3D066F-9B76-3021-D48D-1D43714105F9}"/>
              </a:ext>
            </a:extLst>
          </p:cNvPr>
          <p:cNvSpPr txBox="1"/>
          <p:nvPr/>
        </p:nvSpPr>
        <p:spPr>
          <a:xfrm>
            <a:off x="8732239" y="2279244"/>
            <a:ext cx="2968811" cy="931107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The challenge is unexpected or unstable and may be of unknown duration, but it’s not necessarily hard to understand; knowledge about it is often available.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805E273-65C4-8C00-AABB-8D651DD23C2F}"/>
              </a:ext>
            </a:extLst>
          </p:cNvPr>
          <p:cNvSpPr txBox="1">
            <a:spLocks/>
          </p:cNvSpPr>
          <p:nvPr/>
        </p:nvSpPr>
        <p:spPr bwMode="auto">
          <a:xfrm>
            <a:off x="8637264" y="4084430"/>
            <a:ext cx="2430384" cy="3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40" dirty="0">
                <a:solidFill>
                  <a:srgbClr val="F15D4F"/>
                </a:solidFill>
                <a:latin typeface="Poppins" pitchFamily="2" charset="77"/>
                <a:cs typeface="Poppins" pitchFamily="2" charset="77"/>
              </a:rPr>
              <a:t>UNCERTAINTY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64BA3C6C-E674-7F85-AB02-28AE1FF18FDD}"/>
              </a:ext>
            </a:extLst>
          </p:cNvPr>
          <p:cNvSpPr txBox="1"/>
          <p:nvPr/>
        </p:nvSpPr>
        <p:spPr>
          <a:xfrm>
            <a:off x="8732240" y="4432218"/>
            <a:ext cx="2858272" cy="746441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Despite a lack of other information, the event’s basic cause and effect are known. Change is possible but not a given.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A593B786-0671-EC99-7383-F390F495EC7E}"/>
              </a:ext>
            </a:extLst>
          </p:cNvPr>
          <p:cNvSpPr txBox="1"/>
          <p:nvPr/>
        </p:nvSpPr>
        <p:spPr>
          <a:xfrm>
            <a:off x="376430" y="3335734"/>
            <a:ext cx="1125189" cy="746441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b="1" dirty="0">
                <a:latin typeface="Poppins" pitchFamily="2" charset="77"/>
                <a:cs typeface="Poppins" pitchFamily="2" charset="77"/>
              </a:rPr>
              <a:t>How well can you predict the results of your actions?</a:t>
            </a: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1DB75D43-6906-9057-6C87-2345C6A83791}"/>
              </a:ext>
            </a:extLst>
          </p:cNvPr>
          <p:cNvSpPr txBox="1"/>
          <p:nvPr/>
        </p:nvSpPr>
        <p:spPr>
          <a:xfrm>
            <a:off x="3525187" y="6188675"/>
            <a:ext cx="5141625" cy="192443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b="1" dirty="0">
                <a:latin typeface="Poppins" pitchFamily="2" charset="77"/>
                <a:cs typeface="Poppins" pitchFamily="2" charset="77"/>
              </a:rPr>
              <a:t>How much do you know about the situation?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20DB7F-4688-2A56-65D4-66981006A486}"/>
              </a:ext>
            </a:extLst>
          </p:cNvPr>
          <p:cNvCxnSpPr>
            <a:cxnSpLocks/>
          </p:cNvCxnSpPr>
          <p:nvPr/>
        </p:nvCxnSpPr>
        <p:spPr>
          <a:xfrm>
            <a:off x="1782997" y="5853855"/>
            <a:ext cx="9697652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:a16="http://schemas.microsoft.com/office/drawing/2014/main" id="{C03417D8-B89C-6142-72C9-1673D07C104A}"/>
              </a:ext>
            </a:extLst>
          </p:cNvPr>
          <p:cNvSpPr txBox="1"/>
          <p:nvPr/>
        </p:nvSpPr>
        <p:spPr>
          <a:xfrm>
            <a:off x="7905529" y="6151146"/>
            <a:ext cx="260946" cy="253998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+</a:t>
            </a: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E8FE5C1A-DAB8-97D7-599B-0C11041A26E0}"/>
              </a:ext>
            </a:extLst>
          </p:cNvPr>
          <p:cNvSpPr txBox="1"/>
          <p:nvPr/>
        </p:nvSpPr>
        <p:spPr>
          <a:xfrm>
            <a:off x="4025527" y="6157897"/>
            <a:ext cx="260946" cy="253998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-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54B88FA-1567-99DE-8DDE-5F0B791C3633}"/>
              </a:ext>
            </a:extLst>
          </p:cNvPr>
          <p:cNvCxnSpPr>
            <a:cxnSpLocks/>
          </p:cNvCxnSpPr>
          <p:nvPr/>
        </p:nvCxnSpPr>
        <p:spPr>
          <a:xfrm flipV="1">
            <a:off x="1782997" y="1393188"/>
            <a:ext cx="0" cy="4496866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ject 3">
            <a:extLst>
              <a:ext uri="{FF2B5EF4-FFF2-40B4-BE49-F238E27FC236}">
                <a16:creationId xmlns:a16="http://schemas.microsoft.com/office/drawing/2014/main" id="{320F2183-A841-F5F3-72C2-543D7914E558}"/>
              </a:ext>
            </a:extLst>
          </p:cNvPr>
          <p:cNvSpPr txBox="1"/>
          <p:nvPr/>
        </p:nvSpPr>
        <p:spPr>
          <a:xfrm>
            <a:off x="780651" y="4131362"/>
            <a:ext cx="260946" cy="253998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-</a:t>
            </a: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378ABE22-9A2D-2B36-D663-F234DB7679ED}"/>
              </a:ext>
            </a:extLst>
          </p:cNvPr>
          <p:cNvSpPr txBox="1"/>
          <p:nvPr/>
        </p:nvSpPr>
        <p:spPr>
          <a:xfrm>
            <a:off x="780651" y="3001468"/>
            <a:ext cx="260946" cy="253998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+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A2FF0E-43EA-30B6-BB8C-ED65FF0514AB}"/>
              </a:ext>
            </a:extLst>
          </p:cNvPr>
          <p:cNvCxnSpPr>
            <a:cxnSpLocks/>
          </p:cNvCxnSpPr>
          <p:nvPr/>
        </p:nvCxnSpPr>
        <p:spPr>
          <a:xfrm>
            <a:off x="2166903" y="767764"/>
            <a:ext cx="10025097" cy="0"/>
          </a:xfrm>
          <a:prstGeom prst="line">
            <a:avLst/>
          </a:prstGeom>
          <a:ln w="66675">
            <a:solidFill>
              <a:srgbClr val="FDB9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88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67B00-C9C4-52E0-0A5E-8AD15EC8D1BA}"/>
              </a:ext>
            </a:extLst>
          </p:cNvPr>
          <p:cNvSpPr/>
          <p:nvPr/>
        </p:nvSpPr>
        <p:spPr>
          <a:xfrm>
            <a:off x="7524424" y="-1"/>
            <a:ext cx="4667575" cy="6855199"/>
          </a:xfrm>
          <a:prstGeom prst="rect">
            <a:avLst/>
          </a:prstGeom>
          <a:solidFill>
            <a:srgbClr val="FDB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B2B5311-A18F-4666-A10F-FC32D3EE33D1}"/>
              </a:ext>
            </a:extLst>
          </p:cNvPr>
          <p:cNvSpPr txBox="1"/>
          <p:nvPr/>
        </p:nvSpPr>
        <p:spPr>
          <a:xfrm>
            <a:off x="7945756" y="2368846"/>
            <a:ext cx="4246244" cy="1150769"/>
          </a:xfrm>
          <a:prstGeom prst="rect">
            <a:avLst/>
          </a:prstGeom>
        </p:spPr>
        <p:txBody>
          <a:bodyPr vert="horz" wrap="square" lIns="0" tIns="42360" rIns="0" bIns="0" rtlCol="0">
            <a:spAutoFit/>
          </a:bodyPr>
          <a:lstStyle/>
          <a:p>
            <a:pPr marL="7701" marR="637281">
              <a:spcBef>
                <a:spcPts val="334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Fishbowl Exercise</a:t>
            </a:r>
            <a:endParaRPr sz="36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2" name="Picture Placeholder 11" descr="A fish in a bowl&#10;&#10;Description automatically generated">
            <a:extLst>
              <a:ext uri="{FF2B5EF4-FFF2-40B4-BE49-F238E27FC236}">
                <a16:creationId xmlns:a16="http://schemas.microsoft.com/office/drawing/2014/main" id="{733CF29A-6CEE-BBFC-535F-65C19B86CD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234" r="13234"/>
          <a:stretch>
            <a:fillRect/>
          </a:stretch>
        </p:blipFill>
        <p:spPr/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A98116-64AA-A476-3D4D-07B6B7350598}"/>
              </a:ext>
            </a:extLst>
          </p:cNvPr>
          <p:cNvCxnSpPr>
            <a:cxnSpLocks/>
          </p:cNvCxnSpPr>
          <p:nvPr/>
        </p:nvCxnSpPr>
        <p:spPr>
          <a:xfrm>
            <a:off x="10041168" y="3236939"/>
            <a:ext cx="2150831" cy="1"/>
          </a:xfrm>
          <a:prstGeom prst="line">
            <a:avLst/>
          </a:prstGeom>
          <a:ln w="66675">
            <a:solidFill>
              <a:srgbClr val="F15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11">
            <a:extLst>
              <a:ext uri="{FF2B5EF4-FFF2-40B4-BE49-F238E27FC236}">
                <a16:creationId xmlns:a16="http://schemas.microsoft.com/office/drawing/2014/main" id="{232741A6-CC26-C668-113E-8AE558F8BC32}"/>
              </a:ext>
            </a:extLst>
          </p:cNvPr>
          <p:cNvSpPr txBox="1">
            <a:spLocks/>
          </p:cNvSpPr>
          <p:nvPr/>
        </p:nvSpPr>
        <p:spPr>
          <a:xfrm>
            <a:off x="7945756" y="3622963"/>
            <a:ext cx="3664353" cy="770761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2856"/>
              </a:lnSpc>
              <a:spcBef>
                <a:spcPts val="215"/>
              </a:spcBef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Focus: Regional Accountable Entity</a:t>
            </a:r>
            <a:endParaRPr lang="en-US" sz="320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7689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CFFD94-E7A5-4924-6938-4F7D88E7D497}"/>
              </a:ext>
            </a:extLst>
          </p:cNvPr>
          <p:cNvSpPr/>
          <p:nvPr/>
        </p:nvSpPr>
        <p:spPr>
          <a:xfrm>
            <a:off x="0" y="1580826"/>
            <a:ext cx="12192000" cy="2596831"/>
          </a:xfrm>
          <a:prstGeom prst="rect">
            <a:avLst/>
          </a:prstGeom>
          <a:solidFill>
            <a:srgbClr val="FDB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75091B4C-BE60-DB9F-4529-3F9226B5BD9D}"/>
              </a:ext>
            </a:extLst>
          </p:cNvPr>
          <p:cNvSpPr txBox="1">
            <a:spLocks/>
          </p:cNvSpPr>
          <p:nvPr/>
        </p:nvSpPr>
        <p:spPr>
          <a:xfrm>
            <a:off x="6566220" y="1925281"/>
            <a:ext cx="5250479" cy="1674443"/>
          </a:xfrm>
          <a:prstGeom prst="rect">
            <a:avLst/>
          </a:prstGeom>
        </p:spPr>
        <p:txBody>
          <a:bodyPr vert="horz" wrap="square" lIns="0" tIns="156347" rIns="0" bIns="0" rtlCol="0" anchor="ctr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indent="567969" algn="r">
              <a:spcBef>
                <a:spcPts val="139"/>
              </a:spcBef>
            </a:pPr>
            <a:r>
              <a:rPr lang="en-US" sz="5400" dirty="0">
                <a:solidFill>
                  <a:srgbClr val="4D4D4F"/>
                </a:solidFill>
                <a:latin typeface="Poppins" pitchFamily="2" charset="77"/>
                <a:cs typeface="Poppins" pitchFamily="2" charset="77"/>
              </a:rPr>
              <a:t>BOARD GOVERNANCE</a:t>
            </a: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DCAB40CE-489A-AB8A-C117-D9A148765281}"/>
              </a:ext>
            </a:extLst>
          </p:cNvPr>
          <p:cNvSpPr txBox="1">
            <a:spLocks/>
          </p:cNvSpPr>
          <p:nvPr/>
        </p:nvSpPr>
        <p:spPr>
          <a:xfrm>
            <a:off x="6475692" y="3355418"/>
            <a:ext cx="5341007" cy="588761"/>
          </a:xfrm>
          <a:prstGeom prst="rect">
            <a:avLst/>
          </a:prstGeom>
        </p:spPr>
        <p:txBody>
          <a:bodyPr vert="horz" wrap="square" lIns="0" tIns="156347" rIns="0" bIns="0" rtlCol="0" anchor="ctr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indent="567969" algn="r">
              <a:lnSpc>
                <a:spcPct val="100000"/>
              </a:lnSpc>
              <a:spcBef>
                <a:spcPts val="1231"/>
              </a:spcBef>
            </a:pPr>
            <a:r>
              <a:rPr lang="en-US" sz="2800" dirty="0">
                <a:solidFill>
                  <a:srgbClr val="666666"/>
                </a:solidFill>
                <a:latin typeface="Poppins Medium" pitchFamily="2" charset="77"/>
                <a:cs typeface="Poppins Medium" pitchFamily="2" charset="77"/>
              </a:rPr>
              <a:t>In a Time of Change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880A0643-03B1-8041-1979-6047552AB8EF}"/>
              </a:ext>
            </a:extLst>
          </p:cNvPr>
          <p:cNvSpPr txBox="1">
            <a:spLocks/>
          </p:cNvSpPr>
          <p:nvPr/>
        </p:nvSpPr>
        <p:spPr>
          <a:xfrm>
            <a:off x="4878983" y="4733490"/>
            <a:ext cx="4267212" cy="1576852"/>
          </a:xfrm>
          <a:prstGeom prst="rect">
            <a:avLst/>
          </a:prstGeom>
        </p:spPr>
        <p:txBody>
          <a:bodyPr vert="horz" wrap="square" lIns="0" tIns="156347" rIns="0" bIns="0" rtlCol="0" anchor="ctr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indent="567969" algn="r">
              <a:lnSpc>
                <a:spcPct val="150000"/>
              </a:lnSpc>
              <a:spcBef>
                <a:spcPts val="1231"/>
              </a:spcBef>
            </a:pPr>
            <a:r>
              <a:rPr lang="en-US" sz="1800" b="1" dirty="0">
                <a:solidFill>
                  <a:srgbClr val="4D4D4F"/>
                </a:solidFill>
                <a:latin typeface="Poppins" pitchFamily="2" charset="77"/>
                <a:cs typeface="Poppins" pitchFamily="2" charset="77"/>
              </a:rPr>
              <a:t>Carl Clark, MD</a:t>
            </a:r>
            <a:br>
              <a:rPr lang="en-US" sz="1800" b="1" dirty="0">
                <a:solidFill>
                  <a:srgbClr val="4D4D4F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800" dirty="0">
                <a:solidFill>
                  <a:srgbClr val="4D4D4F"/>
                </a:solidFill>
                <a:latin typeface="Poppins Medium" pitchFamily="2" charset="77"/>
                <a:cs typeface="Poppins Medium" pitchFamily="2" charset="77"/>
              </a:rPr>
              <a:t>President &amp; CEO  |  WellPower</a:t>
            </a:r>
            <a:br>
              <a:rPr lang="en-US" sz="1800" dirty="0">
                <a:solidFill>
                  <a:srgbClr val="4D4D4F"/>
                </a:solidFill>
                <a:latin typeface="Poppins Medium" pitchFamily="2" charset="77"/>
                <a:cs typeface="Poppins Medium" pitchFamily="2" charset="77"/>
              </a:rPr>
            </a:br>
            <a:r>
              <a:rPr lang="en-US" sz="1800" dirty="0">
                <a:solidFill>
                  <a:srgbClr val="4D4D4F"/>
                </a:solidFill>
                <a:latin typeface="Poppins Medium" pitchFamily="2" charset="77"/>
                <a:cs typeface="Poppins Medium" pitchFamily="2" charset="77"/>
              </a:rPr>
              <a:t>carl.clark@wellpower.org</a:t>
            </a:r>
            <a:br>
              <a:rPr lang="en-US" sz="1100" dirty="0">
                <a:solidFill>
                  <a:srgbClr val="4D4D4F"/>
                </a:solidFill>
                <a:latin typeface="Poppins Medium" pitchFamily="2" charset="77"/>
                <a:cs typeface="Poppins Medium" pitchFamily="2" charset="77"/>
              </a:rPr>
            </a:br>
            <a:endParaRPr lang="en-US" sz="825" i="1" dirty="0">
              <a:solidFill>
                <a:srgbClr val="4D4D4F"/>
              </a:solidFill>
              <a:latin typeface="Poppins Medium" pitchFamily="2" charset="77"/>
              <a:cs typeface="Poppins Medium" pitchFamily="2" charset="77"/>
            </a:endParaRPr>
          </a:p>
        </p:txBody>
      </p:sp>
      <p:pic>
        <p:nvPicPr>
          <p:cNvPr id="11" name="Picture 10" descr="A yellow and red logo&#10;&#10;Description automatically generated">
            <a:extLst>
              <a:ext uri="{FF2B5EF4-FFF2-40B4-BE49-F238E27FC236}">
                <a16:creationId xmlns:a16="http://schemas.microsoft.com/office/drawing/2014/main" id="{10111791-F81A-1C67-0E99-7990D64A5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506" y="642796"/>
            <a:ext cx="4250541" cy="642760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6486E24-CEAC-EC06-0A8A-B9E14C4B3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618" y="4281183"/>
            <a:ext cx="2481467" cy="24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63236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67B00-C9C4-52E0-0A5E-8AD15EC8D1BA}"/>
              </a:ext>
            </a:extLst>
          </p:cNvPr>
          <p:cNvSpPr/>
          <p:nvPr/>
        </p:nvSpPr>
        <p:spPr>
          <a:xfrm>
            <a:off x="7524424" y="-1"/>
            <a:ext cx="4667575" cy="6855199"/>
          </a:xfrm>
          <a:prstGeom prst="rect">
            <a:avLst/>
          </a:prstGeom>
          <a:solidFill>
            <a:srgbClr val="FDB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B2B5311-A18F-4666-A10F-FC32D3EE33D1}"/>
              </a:ext>
            </a:extLst>
          </p:cNvPr>
          <p:cNvSpPr txBox="1"/>
          <p:nvPr/>
        </p:nvSpPr>
        <p:spPr>
          <a:xfrm>
            <a:off x="8084300" y="2575214"/>
            <a:ext cx="3862832" cy="1704767"/>
          </a:xfrm>
          <a:prstGeom prst="rect">
            <a:avLst/>
          </a:prstGeom>
        </p:spPr>
        <p:txBody>
          <a:bodyPr vert="horz" wrap="square" lIns="0" tIns="42360" rIns="0" bIns="0" rtlCol="0">
            <a:spAutoFit/>
          </a:bodyPr>
          <a:lstStyle/>
          <a:p>
            <a:pPr marL="7701" marR="637281">
              <a:spcBef>
                <a:spcPts val="334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Gratitude for our collective work</a:t>
            </a:r>
            <a:endParaRPr sz="3600" b="1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0E7A6-67D0-2DA4-1CB8-22EA4A30854A}"/>
              </a:ext>
            </a:extLst>
          </p:cNvPr>
          <p:cNvCxnSpPr>
            <a:cxnSpLocks/>
          </p:cNvCxnSpPr>
          <p:nvPr/>
        </p:nvCxnSpPr>
        <p:spPr>
          <a:xfrm>
            <a:off x="9351818" y="3987365"/>
            <a:ext cx="2840182" cy="0"/>
          </a:xfrm>
          <a:prstGeom prst="line">
            <a:avLst/>
          </a:prstGeom>
          <a:ln w="66675">
            <a:solidFill>
              <a:srgbClr val="F15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Placeholder 20" descr="A multicolored roof tiles&#10;&#10;Description automatically generated">
            <a:extLst>
              <a:ext uri="{FF2B5EF4-FFF2-40B4-BE49-F238E27FC236}">
                <a16:creationId xmlns:a16="http://schemas.microsoft.com/office/drawing/2014/main" id="{0295E79C-18EA-96E7-E6DB-6860A985BF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627" r="86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392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67B00-C9C4-52E0-0A5E-8AD15EC8D1BA}"/>
              </a:ext>
            </a:extLst>
          </p:cNvPr>
          <p:cNvSpPr/>
          <p:nvPr/>
        </p:nvSpPr>
        <p:spPr>
          <a:xfrm>
            <a:off x="7562343" y="2801"/>
            <a:ext cx="4667575" cy="6855199"/>
          </a:xfrm>
          <a:prstGeom prst="rect">
            <a:avLst/>
          </a:prstGeom>
          <a:solidFill>
            <a:srgbClr val="FDB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B2B5311-A18F-4666-A10F-FC32D3EE33D1}"/>
              </a:ext>
            </a:extLst>
          </p:cNvPr>
          <p:cNvSpPr txBox="1"/>
          <p:nvPr/>
        </p:nvSpPr>
        <p:spPr>
          <a:xfrm>
            <a:off x="7945756" y="1288974"/>
            <a:ext cx="4073646" cy="5144170"/>
          </a:xfrm>
          <a:prstGeom prst="rect">
            <a:avLst/>
          </a:prstGeom>
        </p:spPr>
        <p:txBody>
          <a:bodyPr vert="horz" wrap="square" lIns="0" tIns="42360" rIns="0" bIns="0" rtlCol="0">
            <a:spAutoFit/>
          </a:bodyPr>
          <a:lstStyle/>
          <a:p>
            <a:pPr marL="7701" marR="637281">
              <a:spcBef>
                <a:spcPts val="334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Stress</a:t>
            </a:r>
          </a:p>
          <a:p>
            <a:pPr marL="579201" marR="637281" indent="-571500">
              <a:spcBef>
                <a:spcPts val="334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Physiologic reaction</a:t>
            </a:r>
          </a:p>
          <a:p>
            <a:pPr marL="579201" marR="637281" indent="-571500">
              <a:spcBef>
                <a:spcPts val="334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Would avoid it if we could</a:t>
            </a:r>
          </a:p>
          <a:p>
            <a:pPr marL="579201" marR="637281" indent="-571500">
              <a:spcBef>
                <a:spcPts val="334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Do no feel we have any control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FBD44C-23CD-9DE9-5272-D245748D4614}"/>
              </a:ext>
            </a:extLst>
          </p:cNvPr>
          <p:cNvCxnSpPr>
            <a:cxnSpLocks/>
          </p:cNvCxnSpPr>
          <p:nvPr/>
        </p:nvCxnSpPr>
        <p:spPr>
          <a:xfrm>
            <a:off x="9182190" y="4001220"/>
            <a:ext cx="3009810" cy="0"/>
          </a:xfrm>
          <a:prstGeom prst="line">
            <a:avLst/>
          </a:prstGeom>
          <a:ln w="66675">
            <a:solidFill>
              <a:srgbClr val="F15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Placeholder 10" descr="A close-up of a window&#10;&#10;Description automatically generated">
            <a:extLst>
              <a:ext uri="{FF2B5EF4-FFF2-40B4-BE49-F238E27FC236}">
                <a16:creationId xmlns:a16="http://schemas.microsoft.com/office/drawing/2014/main" id="{53C1F319-2D49-E182-DE0D-89E8F405E0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224" r="13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608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67B00-C9C4-52E0-0A5E-8AD15EC8D1BA}"/>
              </a:ext>
            </a:extLst>
          </p:cNvPr>
          <p:cNvSpPr/>
          <p:nvPr/>
        </p:nvSpPr>
        <p:spPr>
          <a:xfrm>
            <a:off x="7524424" y="-1"/>
            <a:ext cx="4667575" cy="6855199"/>
          </a:xfrm>
          <a:prstGeom prst="rect">
            <a:avLst/>
          </a:prstGeom>
          <a:solidFill>
            <a:srgbClr val="FDB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B2B5311-A18F-4666-A10F-FC32D3EE33D1}"/>
              </a:ext>
            </a:extLst>
          </p:cNvPr>
          <p:cNvSpPr txBox="1"/>
          <p:nvPr/>
        </p:nvSpPr>
        <p:spPr>
          <a:xfrm>
            <a:off x="7918046" y="2575214"/>
            <a:ext cx="4537189" cy="1704767"/>
          </a:xfrm>
          <a:prstGeom prst="rect">
            <a:avLst/>
          </a:prstGeom>
        </p:spPr>
        <p:txBody>
          <a:bodyPr vert="horz" wrap="square" lIns="0" tIns="42360" rIns="0" bIns="0" rtlCol="0">
            <a:spAutoFit/>
          </a:bodyPr>
          <a:lstStyle/>
          <a:p>
            <a:pPr marL="7701" marR="637281">
              <a:spcBef>
                <a:spcPts val="334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Finding Stability Through a Focus on Mission</a:t>
            </a:r>
            <a:endParaRPr sz="3600" b="1" dirty="0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7C1F0D-EF42-E7C1-2FA7-E40724729123}"/>
              </a:ext>
            </a:extLst>
          </p:cNvPr>
          <p:cNvCxnSpPr>
            <a:cxnSpLocks/>
          </p:cNvCxnSpPr>
          <p:nvPr/>
        </p:nvCxnSpPr>
        <p:spPr>
          <a:xfrm>
            <a:off x="10501745" y="4001220"/>
            <a:ext cx="1690255" cy="0"/>
          </a:xfrm>
          <a:prstGeom prst="line">
            <a:avLst/>
          </a:prstGeom>
          <a:ln w="66675">
            <a:solidFill>
              <a:srgbClr val="F15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Placeholder 11" descr="A hand holding a camera lens&#10;&#10;Description automatically generated">
            <a:extLst>
              <a:ext uri="{FF2B5EF4-FFF2-40B4-BE49-F238E27FC236}">
                <a16:creationId xmlns:a16="http://schemas.microsoft.com/office/drawing/2014/main" id="{E7B7D2A8-9065-BFE9-F1DD-19E061A9AA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220" r="13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999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D7ABCF-3076-C063-0E7E-1A21D41F2CAB}"/>
              </a:ext>
            </a:extLst>
          </p:cNvPr>
          <p:cNvSpPr/>
          <p:nvPr/>
        </p:nvSpPr>
        <p:spPr>
          <a:xfrm>
            <a:off x="6428678" y="-1"/>
            <a:ext cx="5763321" cy="6855199"/>
          </a:xfrm>
          <a:prstGeom prst="rect">
            <a:avLst/>
          </a:prstGeom>
          <a:solidFill>
            <a:srgbClr val="FDB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963F8E9-DB27-4BB5-B784-1D2E2EAEDF4D}"/>
              </a:ext>
            </a:extLst>
          </p:cNvPr>
          <p:cNvSpPr txBox="1"/>
          <p:nvPr/>
        </p:nvSpPr>
        <p:spPr>
          <a:xfrm>
            <a:off x="1004218" y="2899251"/>
            <a:ext cx="5091782" cy="1446885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/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F15D4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Vision and Strategy. Not Operations.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F15D4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Visioning for 2, 5, 10 Years Out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F15D4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Why – What - How</a:t>
            </a: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B46C480E-BC5B-483B-B4B8-D5E4D23CD92A}"/>
              </a:ext>
            </a:extLst>
          </p:cNvPr>
          <p:cNvSpPr txBox="1">
            <a:spLocks/>
          </p:cNvSpPr>
          <p:nvPr/>
        </p:nvSpPr>
        <p:spPr>
          <a:xfrm>
            <a:off x="813887" y="2451419"/>
            <a:ext cx="5763321" cy="445031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2856"/>
              </a:lnSpc>
              <a:spcBef>
                <a:spcPts val="215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Board Governance</a:t>
            </a:r>
          </a:p>
        </p:txBody>
      </p:sp>
      <p:pic>
        <p:nvPicPr>
          <p:cNvPr id="4" name="Picture Placeholder 3" descr="A group of light bulbs&#10;&#10;Description automatically generated">
            <a:extLst>
              <a:ext uri="{FF2B5EF4-FFF2-40B4-BE49-F238E27FC236}">
                <a16:creationId xmlns:a16="http://schemas.microsoft.com/office/drawing/2014/main" id="{CBBB275F-4E1D-411D-3CA5-AB75D6BBB2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196" t="-46" r="42066" b="46"/>
          <a:stretch/>
        </p:blipFill>
        <p:spPr>
          <a:xfrm>
            <a:off x="6577013" y="0"/>
            <a:ext cx="5614987" cy="6854825"/>
          </a:xfrm>
        </p:spPr>
      </p:pic>
    </p:spTree>
    <p:extLst>
      <p:ext uri="{BB962C8B-B14F-4D97-AF65-F5344CB8AC3E}">
        <p14:creationId xmlns:p14="http://schemas.microsoft.com/office/powerpoint/2010/main" val="27168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11">
            <a:extLst>
              <a:ext uri="{FF2B5EF4-FFF2-40B4-BE49-F238E27FC236}">
                <a16:creationId xmlns:a16="http://schemas.microsoft.com/office/drawing/2014/main" id="{CC20DA9A-3E21-87B3-0337-A8BEB7304F88}"/>
              </a:ext>
            </a:extLst>
          </p:cNvPr>
          <p:cNvSpPr txBox="1">
            <a:spLocks/>
          </p:cNvSpPr>
          <p:nvPr/>
        </p:nvSpPr>
        <p:spPr>
          <a:xfrm>
            <a:off x="684539" y="634600"/>
            <a:ext cx="5892669" cy="445031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2856"/>
              </a:lnSpc>
              <a:spcBef>
                <a:spcPts val="215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VUCA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CF780FED-3F03-ADDD-DB75-23FAE17C9525}"/>
              </a:ext>
            </a:extLst>
          </p:cNvPr>
          <p:cNvSpPr/>
          <p:nvPr/>
        </p:nvSpPr>
        <p:spPr>
          <a:xfrm>
            <a:off x="2289775" y="1843710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rgbClr val="F15D4F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89A89A3-A291-779F-D5FF-6ED92AAF848D}"/>
              </a:ext>
            </a:extLst>
          </p:cNvPr>
          <p:cNvSpPr txBox="1">
            <a:spLocks/>
          </p:cNvSpPr>
          <p:nvPr/>
        </p:nvSpPr>
        <p:spPr bwMode="auto">
          <a:xfrm>
            <a:off x="1749476" y="2197200"/>
            <a:ext cx="2430384" cy="3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</a:t>
            </a: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07DFC83B-466E-3761-0700-277F19F6217E}"/>
              </a:ext>
            </a:extLst>
          </p:cNvPr>
          <p:cNvSpPr/>
          <p:nvPr/>
        </p:nvSpPr>
        <p:spPr>
          <a:xfrm>
            <a:off x="2289775" y="3921463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rgbClr val="F15D4F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AD3BDB6-FFE5-2BE6-D52D-7F0B2625C716}"/>
              </a:ext>
            </a:extLst>
          </p:cNvPr>
          <p:cNvSpPr txBox="1">
            <a:spLocks/>
          </p:cNvSpPr>
          <p:nvPr/>
        </p:nvSpPr>
        <p:spPr bwMode="auto">
          <a:xfrm>
            <a:off x="1746051" y="4274953"/>
            <a:ext cx="2430384" cy="3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E7AB725-E44F-C3EA-019C-82B3088DEC9B}"/>
              </a:ext>
            </a:extLst>
          </p:cNvPr>
          <p:cNvSpPr/>
          <p:nvPr/>
        </p:nvSpPr>
        <p:spPr>
          <a:xfrm>
            <a:off x="7206715" y="1843710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rgbClr val="F15D4F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48E98AC-7DDB-2C17-5836-21A46C2ED520}"/>
              </a:ext>
            </a:extLst>
          </p:cNvPr>
          <p:cNvSpPr txBox="1">
            <a:spLocks/>
          </p:cNvSpPr>
          <p:nvPr/>
        </p:nvSpPr>
        <p:spPr bwMode="auto">
          <a:xfrm>
            <a:off x="6668281" y="2197200"/>
            <a:ext cx="2430384" cy="3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V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C208131-03E8-CF2B-E247-95B997EABEFE}"/>
              </a:ext>
            </a:extLst>
          </p:cNvPr>
          <p:cNvSpPr/>
          <p:nvPr/>
        </p:nvSpPr>
        <p:spPr>
          <a:xfrm>
            <a:off x="7206715" y="3918565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rgbClr val="F15D4F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F20FD7A-643A-2460-F72F-D61F646D9794}"/>
              </a:ext>
            </a:extLst>
          </p:cNvPr>
          <p:cNvSpPr txBox="1">
            <a:spLocks/>
          </p:cNvSpPr>
          <p:nvPr/>
        </p:nvSpPr>
        <p:spPr bwMode="auto">
          <a:xfrm>
            <a:off x="6668281" y="4272055"/>
            <a:ext cx="2430384" cy="3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U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5F99CCF-C5A1-C61F-4066-1A7B599B0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5034" y="1894190"/>
            <a:ext cx="2430384" cy="375249"/>
          </a:xfrm>
        </p:spPr>
        <p:txBody>
          <a:bodyPr/>
          <a:lstStyle/>
          <a:p>
            <a:pPr algn="l"/>
            <a:r>
              <a:rPr lang="en-US" sz="1940" dirty="0">
                <a:solidFill>
                  <a:srgbClr val="F15D4F"/>
                </a:solidFill>
                <a:latin typeface="Poppins" pitchFamily="2" charset="77"/>
                <a:cs typeface="Poppins" pitchFamily="2" charset="77"/>
              </a:rPr>
              <a:t>COMPLEXITY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98B4D59E-3790-E090-AAB3-75A42F23FB76}"/>
              </a:ext>
            </a:extLst>
          </p:cNvPr>
          <p:cNvSpPr txBox="1"/>
          <p:nvPr/>
        </p:nvSpPr>
        <p:spPr>
          <a:xfrm>
            <a:off x="3810010" y="2255685"/>
            <a:ext cx="2763304" cy="931107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The situation has many interconnected parts and variables. Some information is available or can be predicted, but the volume or nature of it can be overwhelming.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DFFECB9-A4A7-B4DE-1622-4A177D3137BE}"/>
              </a:ext>
            </a:extLst>
          </p:cNvPr>
          <p:cNvSpPr txBox="1">
            <a:spLocks/>
          </p:cNvSpPr>
          <p:nvPr/>
        </p:nvSpPr>
        <p:spPr bwMode="auto">
          <a:xfrm>
            <a:off x="3715034" y="4196424"/>
            <a:ext cx="2430384" cy="3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40" dirty="0">
                <a:solidFill>
                  <a:srgbClr val="F15D4F"/>
                </a:solidFill>
                <a:latin typeface="Poppins" pitchFamily="2" charset="77"/>
                <a:cs typeface="Poppins" pitchFamily="2" charset="77"/>
              </a:rPr>
              <a:t>AMBIGUITY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C88AA26B-F38E-4ABE-2E73-781E99BF92FB}"/>
              </a:ext>
            </a:extLst>
          </p:cNvPr>
          <p:cNvSpPr txBox="1"/>
          <p:nvPr/>
        </p:nvSpPr>
        <p:spPr>
          <a:xfrm>
            <a:off x="3810010" y="4557919"/>
            <a:ext cx="2763304" cy="561775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Causal relationships are completely unclear. No precedents exist: you face “unknown unknowns.”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A82E250-A9BF-745F-9C2B-7020EB41FA09}"/>
              </a:ext>
            </a:extLst>
          </p:cNvPr>
          <p:cNvSpPr txBox="1">
            <a:spLocks/>
          </p:cNvSpPr>
          <p:nvPr/>
        </p:nvSpPr>
        <p:spPr bwMode="auto">
          <a:xfrm>
            <a:off x="8637264" y="1917749"/>
            <a:ext cx="2430384" cy="3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40" dirty="0">
                <a:solidFill>
                  <a:srgbClr val="F15D4F"/>
                </a:solidFill>
                <a:latin typeface="Poppins" pitchFamily="2" charset="77"/>
                <a:cs typeface="Poppins" pitchFamily="2" charset="77"/>
              </a:rPr>
              <a:t>VOLATILITY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6D3D066F-9B76-3021-D48D-1D43714105F9}"/>
              </a:ext>
            </a:extLst>
          </p:cNvPr>
          <p:cNvSpPr txBox="1"/>
          <p:nvPr/>
        </p:nvSpPr>
        <p:spPr>
          <a:xfrm>
            <a:off x="8732239" y="2279244"/>
            <a:ext cx="2968811" cy="931107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The challenge is unexpected or unstable and may be of unknown duration, but it’s not necessarily hard to understand; knowledge about it is often available.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805E273-65C4-8C00-AABB-8D651DD23C2F}"/>
              </a:ext>
            </a:extLst>
          </p:cNvPr>
          <p:cNvSpPr txBox="1">
            <a:spLocks/>
          </p:cNvSpPr>
          <p:nvPr/>
        </p:nvSpPr>
        <p:spPr bwMode="auto">
          <a:xfrm>
            <a:off x="8637264" y="4084430"/>
            <a:ext cx="2430384" cy="37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40" dirty="0">
                <a:solidFill>
                  <a:srgbClr val="F15D4F"/>
                </a:solidFill>
                <a:latin typeface="Poppins" pitchFamily="2" charset="77"/>
                <a:cs typeface="Poppins" pitchFamily="2" charset="77"/>
              </a:rPr>
              <a:t>UNCERTAINTY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64BA3C6C-E674-7F85-AB02-28AE1FF18FDD}"/>
              </a:ext>
            </a:extLst>
          </p:cNvPr>
          <p:cNvSpPr txBox="1"/>
          <p:nvPr/>
        </p:nvSpPr>
        <p:spPr>
          <a:xfrm>
            <a:off x="8732240" y="4432218"/>
            <a:ext cx="2858272" cy="746441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Despite a lack of other information, the event’s basic cause and effect are known. Change is possible but not a given.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A593B786-0671-EC99-7383-F390F495EC7E}"/>
              </a:ext>
            </a:extLst>
          </p:cNvPr>
          <p:cNvSpPr txBox="1"/>
          <p:nvPr/>
        </p:nvSpPr>
        <p:spPr>
          <a:xfrm>
            <a:off x="376430" y="3335734"/>
            <a:ext cx="1125189" cy="746441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b="1" dirty="0">
                <a:latin typeface="Poppins" pitchFamily="2" charset="77"/>
                <a:cs typeface="Poppins" pitchFamily="2" charset="77"/>
              </a:rPr>
              <a:t>How well can you predict the results of your actions?</a:t>
            </a: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1DB75D43-6906-9057-6C87-2345C6A83791}"/>
              </a:ext>
            </a:extLst>
          </p:cNvPr>
          <p:cNvSpPr txBox="1"/>
          <p:nvPr/>
        </p:nvSpPr>
        <p:spPr>
          <a:xfrm>
            <a:off x="3525187" y="6188675"/>
            <a:ext cx="5141625" cy="192443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200" b="1" dirty="0">
                <a:latin typeface="Poppins" pitchFamily="2" charset="77"/>
                <a:cs typeface="Poppins" pitchFamily="2" charset="77"/>
              </a:rPr>
              <a:t>How much do you know about the situation?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20DB7F-4688-2A56-65D4-66981006A486}"/>
              </a:ext>
            </a:extLst>
          </p:cNvPr>
          <p:cNvCxnSpPr>
            <a:cxnSpLocks/>
          </p:cNvCxnSpPr>
          <p:nvPr/>
        </p:nvCxnSpPr>
        <p:spPr>
          <a:xfrm>
            <a:off x="1782997" y="5853855"/>
            <a:ext cx="9697652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:a16="http://schemas.microsoft.com/office/drawing/2014/main" id="{C03417D8-B89C-6142-72C9-1673D07C104A}"/>
              </a:ext>
            </a:extLst>
          </p:cNvPr>
          <p:cNvSpPr txBox="1"/>
          <p:nvPr/>
        </p:nvSpPr>
        <p:spPr>
          <a:xfrm>
            <a:off x="7905529" y="6151146"/>
            <a:ext cx="260946" cy="253998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+</a:t>
            </a: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E8FE5C1A-DAB8-97D7-599B-0C11041A26E0}"/>
              </a:ext>
            </a:extLst>
          </p:cNvPr>
          <p:cNvSpPr txBox="1"/>
          <p:nvPr/>
        </p:nvSpPr>
        <p:spPr>
          <a:xfrm>
            <a:off x="4025527" y="6157897"/>
            <a:ext cx="260946" cy="253998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-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54B88FA-1567-99DE-8DDE-5F0B791C3633}"/>
              </a:ext>
            </a:extLst>
          </p:cNvPr>
          <p:cNvCxnSpPr>
            <a:cxnSpLocks/>
          </p:cNvCxnSpPr>
          <p:nvPr/>
        </p:nvCxnSpPr>
        <p:spPr>
          <a:xfrm flipV="1">
            <a:off x="1782997" y="1393188"/>
            <a:ext cx="0" cy="4496866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ject 3">
            <a:extLst>
              <a:ext uri="{FF2B5EF4-FFF2-40B4-BE49-F238E27FC236}">
                <a16:creationId xmlns:a16="http://schemas.microsoft.com/office/drawing/2014/main" id="{320F2183-A841-F5F3-72C2-543D7914E558}"/>
              </a:ext>
            </a:extLst>
          </p:cNvPr>
          <p:cNvSpPr txBox="1"/>
          <p:nvPr/>
        </p:nvSpPr>
        <p:spPr>
          <a:xfrm>
            <a:off x="780651" y="4131362"/>
            <a:ext cx="260946" cy="253998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-</a:t>
            </a: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378ABE22-9A2D-2B36-D663-F234DB7679ED}"/>
              </a:ext>
            </a:extLst>
          </p:cNvPr>
          <p:cNvSpPr txBox="1"/>
          <p:nvPr/>
        </p:nvSpPr>
        <p:spPr>
          <a:xfrm>
            <a:off x="780651" y="3001468"/>
            <a:ext cx="260946" cy="253998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algn="ctr">
              <a:spcBef>
                <a:spcPts val="58"/>
              </a:spcBef>
              <a:buClr>
                <a:srgbClr val="F15D4F"/>
              </a:buClr>
              <a:buSzPct val="150000"/>
            </a:pPr>
            <a:r>
              <a:rPr lang="en-US" sz="1600" b="1" dirty="0">
                <a:latin typeface="Poppins" pitchFamily="2" charset="77"/>
                <a:cs typeface="Poppins" pitchFamily="2" charset="77"/>
              </a:rPr>
              <a:t>+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AA2FF0E-43EA-30B6-BB8C-ED65FF0514AB}"/>
              </a:ext>
            </a:extLst>
          </p:cNvPr>
          <p:cNvCxnSpPr>
            <a:cxnSpLocks/>
          </p:cNvCxnSpPr>
          <p:nvPr/>
        </p:nvCxnSpPr>
        <p:spPr>
          <a:xfrm>
            <a:off x="2166903" y="767764"/>
            <a:ext cx="10025097" cy="0"/>
          </a:xfrm>
          <a:prstGeom prst="line">
            <a:avLst/>
          </a:prstGeom>
          <a:ln w="66675">
            <a:solidFill>
              <a:srgbClr val="FDB9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355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722652-1503-B386-746C-5072EDC341D7}"/>
              </a:ext>
            </a:extLst>
          </p:cNvPr>
          <p:cNvSpPr/>
          <p:nvPr/>
        </p:nvSpPr>
        <p:spPr>
          <a:xfrm>
            <a:off x="688419" y="1605959"/>
            <a:ext cx="2430384" cy="2280255"/>
          </a:xfrm>
          <a:prstGeom prst="rect">
            <a:avLst/>
          </a:prstGeom>
          <a:solidFill>
            <a:srgbClr val="F15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32C9BF-C3CC-4FDC-B638-C95B91ED83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425" y="4075741"/>
            <a:ext cx="2430378" cy="375249"/>
          </a:xfrm>
        </p:spPr>
        <p:txBody>
          <a:bodyPr/>
          <a:lstStyle/>
          <a:p>
            <a:pPr algn="l"/>
            <a:r>
              <a:rPr lang="en-US" sz="1940" dirty="0">
                <a:solidFill>
                  <a:srgbClr val="F15D4F"/>
                </a:solidFill>
                <a:latin typeface="Poppins" pitchFamily="2" charset="77"/>
                <a:cs typeface="Poppins" pitchFamily="2" charset="77"/>
              </a:rPr>
              <a:t>PREPARE: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7F695-C8BC-4B52-BF95-58AAF6351C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68704" y="4075741"/>
            <a:ext cx="2430378" cy="373024"/>
          </a:xfrm>
        </p:spPr>
        <p:txBody>
          <a:bodyPr/>
          <a:lstStyle/>
          <a:p>
            <a:pPr algn="l"/>
            <a:r>
              <a:rPr lang="en-US" sz="194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DO: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AE3218-8499-4660-8A23-48A0771485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8544" y="4075741"/>
            <a:ext cx="2445628" cy="373024"/>
          </a:xfrm>
        </p:spPr>
        <p:txBody>
          <a:bodyPr/>
          <a:lstStyle/>
          <a:p>
            <a:pPr algn="l"/>
            <a:r>
              <a:rPr lang="en-US" sz="1940" dirty="0">
                <a:solidFill>
                  <a:srgbClr val="0078BE"/>
                </a:solidFill>
                <a:latin typeface="Poppins" pitchFamily="2" charset="77"/>
                <a:cs typeface="Poppins" pitchFamily="2" charset="77"/>
              </a:rPr>
              <a:t>BE:</a:t>
            </a:r>
          </a:p>
          <a:p>
            <a:pPr algn="l"/>
            <a:endParaRPr lang="en-US" sz="1940" dirty="0">
              <a:latin typeface="Montserrat" pitchFamily="2" charset="77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84734A-24CF-47E6-A7E3-879AD0010F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19949" y="4075741"/>
            <a:ext cx="2474064" cy="373024"/>
          </a:xfrm>
        </p:spPr>
        <p:txBody>
          <a:bodyPr/>
          <a:lstStyle/>
          <a:p>
            <a:pPr algn="l"/>
            <a:r>
              <a:rPr lang="en-US" sz="1940" dirty="0">
                <a:solidFill>
                  <a:srgbClr val="6E6696"/>
                </a:solidFill>
                <a:latin typeface="Poppins" pitchFamily="2" charset="77"/>
                <a:cs typeface="Poppins" pitchFamily="2" charset="77"/>
              </a:rPr>
              <a:t>ADJUST: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7DED127D-65BD-49AB-8407-4971A3AB11B7}"/>
              </a:ext>
            </a:extLst>
          </p:cNvPr>
          <p:cNvSpPr txBox="1"/>
          <p:nvPr/>
        </p:nvSpPr>
        <p:spPr>
          <a:xfrm>
            <a:off x="719952" y="4402465"/>
            <a:ext cx="2439940" cy="1420985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F15D4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Clarity of the mission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F15D4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Clarity of expectations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F15D4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Process and practice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F15D4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Rules and responsibilities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F15D4F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Adaptable structure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071FB5B9-C0F2-4CF6-BD22-0E5ED278D50B}"/>
              </a:ext>
            </a:extLst>
          </p:cNvPr>
          <p:cNvSpPr txBox="1"/>
          <p:nvPr/>
        </p:nvSpPr>
        <p:spPr>
          <a:xfrm>
            <a:off x="3465860" y="4414800"/>
            <a:ext cx="2439940" cy="1420985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66666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Remember the mission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66666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Assess and evaluate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66666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Collaborate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66666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Alignment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66666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Take action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9127DD9F-23D4-4C5F-947F-7E6D08B2EC9C}"/>
              </a:ext>
            </a:extLst>
          </p:cNvPr>
          <p:cNvSpPr txBox="1"/>
          <p:nvPr/>
        </p:nvSpPr>
        <p:spPr>
          <a:xfrm>
            <a:off x="6335820" y="4402465"/>
            <a:ext cx="2439940" cy="1420985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0078BE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Vulnerable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0078BE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Confident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0078BE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Committed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0078BE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Creative</a:t>
            </a:r>
          </a:p>
          <a:p>
            <a:pPr marL="215636" indent="-207935">
              <a:lnSpc>
                <a:spcPct val="150000"/>
              </a:lnSpc>
              <a:spcBef>
                <a:spcPts val="58"/>
              </a:spcBef>
              <a:buClr>
                <a:srgbClr val="0078BE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Persistent</a:t>
            </a: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1426A585-C699-440E-8823-117D636D4FC6}"/>
              </a:ext>
            </a:extLst>
          </p:cNvPr>
          <p:cNvSpPr txBox="1"/>
          <p:nvPr/>
        </p:nvSpPr>
        <p:spPr>
          <a:xfrm>
            <a:off x="9081728" y="4400240"/>
            <a:ext cx="2439940" cy="1751588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179151" indent="-171450">
              <a:lnSpc>
                <a:spcPct val="150000"/>
              </a:lnSpc>
              <a:spcBef>
                <a:spcPts val="58"/>
              </a:spcBef>
              <a:buClr>
                <a:srgbClr val="6E669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Debrief</a:t>
            </a:r>
          </a:p>
          <a:p>
            <a:pPr marL="179151" indent="-171450">
              <a:lnSpc>
                <a:spcPct val="150000"/>
              </a:lnSpc>
              <a:spcBef>
                <a:spcPts val="58"/>
              </a:spcBef>
              <a:buClr>
                <a:srgbClr val="6E669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Honesty/Participation/</a:t>
            </a:r>
            <a:b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Safe Space</a:t>
            </a:r>
          </a:p>
          <a:p>
            <a:pPr marL="179151" indent="-171450">
              <a:lnSpc>
                <a:spcPct val="150000"/>
              </a:lnSpc>
              <a:spcBef>
                <a:spcPts val="58"/>
              </a:spcBef>
              <a:buClr>
                <a:srgbClr val="6E669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What went right?</a:t>
            </a:r>
          </a:p>
          <a:p>
            <a:pPr marL="179151" indent="-171450">
              <a:lnSpc>
                <a:spcPct val="150000"/>
              </a:lnSpc>
              <a:spcBef>
                <a:spcPts val="58"/>
              </a:spcBef>
              <a:buClr>
                <a:srgbClr val="6E669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What can we improve?</a:t>
            </a:r>
          </a:p>
          <a:p>
            <a:pPr marL="179151" indent="-171450">
              <a:lnSpc>
                <a:spcPct val="150000"/>
              </a:lnSpc>
              <a:spcBef>
                <a:spcPts val="58"/>
              </a:spcBef>
              <a:buClr>
                <a:srgbClr val="6E6696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Implement changes</a:t>
            </a:r>
            <a:endParaRPr lang="en-US" sz="1304" dirty="0">
              <a:solidFill>
                <a:srgbClr val="666666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F1E59F18-0C91-9830-BC61-9F7D937D095C}"/>
              </a:ext>
            </a:extLst>
          </p:cNvPr>
          <p:cNvSpPr/>
          <p:nvPr/>
        </p:nvSpPr>
        <p:spPr>
          <a:xfrm>
            <a:off x="1222973" y="2091066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15BBC2-1397-762B-A876-FC46ABD31AE2}"/>
              </a:ext>
            </a:extLst>
          </p:cNvPr>
          <p:cNvSpPr/>
          <p:nvPr/>
        </p:nvSpPr>
        <p:spPr>
          <a:xfrm>
            <a:off x="3483948" y="1605959"/>
            <a:ext cx="2430384" cy="2280255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B26EA4BF-5048-367B-4FC2-0DA282D57B12}"/>
              </a:ext>
            </a:extLst>
          </p:cNvPr>
          <p:cNvSpPr/>
          <p:nvPr/>
        </p:nvSpPr>
        <p:spPr>
          <a:xfrm>
            <a:off x="4018502" y="2091066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AB6501-9A93-FF29-DEFA-CDFB57A0C97D}"/>
              </a:ext>
            </a:extLst>
          </p:cNvPr>
          <p:cNvSpPr/>
          <p:nvPr/>
        </p:nvSpPr>
        <p:spPr>
          <a:xfrm>
            <a:off x="6273788" y="1604564"/>
            <a:ext cx="2430384" cy="2280255"/>
          </a:xfrm>
          <a:prstGeom prst="rect">
            <a:avLst/>
          </a:prstGeom>
          <a:solidFill>
            <a:srgbClr val="0078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64460A59-B1DC-B81C-793F-3D293CB16224}"/>
              </a:ext>
            </a:extLst>
          </p:cNvPr>
          <p:cNvSpPr/>
          <p:nvPr/>
        </p:nvSpPr>
        <p:spPr>
          <a:xfrm>
            <a:off x="6808342" y="2089671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666666"/>
              </a:solidFill>
              <a:latin typeface="Montserrat Medium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539BCF-2009-20CB-3D5E-6CB8F7556A1F}"/>
              </a:ext>
            </a:extLst>
          </p:cNvPr>
          <p:cNvSpPr/>
          <p:nvPr/>
        </p:nvSpPr>
        <p:spPr>
          <a:xfrm>
            <a:off x="9073197" y="1604564"/>
            <a:ext cx="2430384" cy="2280255"/>
          </a:xfrm>
          <a:prstGeom prst="rect">
            <a:avLst/>
          </a:prstGeom>
          <a:solidFill>
            <a:srgbClr val="6E66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A2039C20-E1FE-0ECB-1948-C6E49CC36F55}"/>
              </a:ext>
            </a:extLst>
          </p:cNvPr>
          <p:cNvSpPr/>
          <p:nvPr/>
        </p:nvSpPr>
        <p:spPr>
          <a:xfrm>
            <a:off x="9607751" y="2089671"/>
            <a:ext cx="1361276" cy="1361276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3FE8A16-704C-AD3E-8904-59DE128DAD00}"/>
              </a:ext>
            </a:extLst>
          </p:cNvPr>
          <p:cNvSpPr txBox="1">
            <a:spLocks/>
          </p:cNvSpPr>
          <p:nvPr/>
        </p:nvSpPr>
        <p:spPr bwMode="auto">
          <a:xfrm>
            <a:off x="684539" y="2444556"/>
            <a:ext cx="2430384" cy="3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rgbClr val="F15D4E"/>
                </a:solidFill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3C17F70-41F9-A63B-BBFF-FF3F99E8376D}"/>
              </a:ext>
            </a:extLst>
          </p:cNvPr>
          <p:cNvSpPr txBox="1">
            <a:spLocks/>
          </p:cNvSpPr>
          <p:nvPr/>
        </p:nvSpPr>
        <p:spPr bwMode="auto">
          <a:xfrm>
            <a:off x="3487828" y="2444556"/>
            <a:ext cx="2430384" cy="3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rgbClr val="666666"/>
                </a:solidFill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86C48788-A03F-D437-28CB-A4DF5C57F836}"/>
              </a:ext>
            </a:extLst>
          </p:cNvPr>
          <p:cNvSpPr txBox="1">
            <a:spLocks/>
          </p:cNvSpPr>
          <p:nvPr/>
        </p:nvSpPr>
        <p:spPr bwMode="auto">
          <a:xfrm>
            <a:off x="6287237" y="2438826"/>
            <a:ext cx="2430384" cy="3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rgbClr val="0078BE"/>
                </a:solidFill>
                <a:latin typeface="Poppins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04F20FB9-C7F5-86AF-B5D4-655006FC4FE7}"/>
              </a:ext>
            </a:extLst>
          </p:cNvPr>
          <p:cNvSpPr txBox="1">
            <a:spLocks/>
          </p:cNvSpPr>
          <p:nvPr/>
        </p:nvSpPr>
        <p:spPr bwMode="auto">
          <a:xfrm>
            <a:off x="9073197" y="2397285"/>
            <a:ext cx="2430384" cy="37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183" b="1" i="0" kern="1200">
                <a:solidFill>
                  <a:srgbClr val="FDB924"/>
                </a:solidFill>
                <a:latin typeface="Montserrat SemiBold" pitchFamily="2" charset="77"/>
                <a:ea typeface="Roboto Thin" charset="0"/>
                <a:cs typeface="Roboto Thin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 kern="1200">
                <a:solidFill>
                  <a:srgbClr val="595959"/>
                </a:solidFill>
                <a:latin typeface="Roboto Thin" charset="0"/>
                <a:ea typeface="Roboto Thin" charset="0"/>
                <a:cs typeface="Roboto Thin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0" dirty="0">
                <a:solidFill>
                  <a:srgbClr val="6E6696"/>
                </a:solidFill>
                <a:latin typeface="Poppins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CC20DA9A-3E21-87B3-0337-A8BEB7304F88}"/>
              </a:ext>
            </a:extLst>
          </p:cNvPr>
          <p:cNvSpPr txBox="1">
            <a:spLocks/>
          </p:cNvSpPr>
          <p:nvPr/>
        </p:nvSpPr>
        <p:spPr>
          <a:xfrm>
            <a:off x="684539" y="634600"/>
            <a:ext cx="5892669" cy="445031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2856"/>
              </a:lnSpc>
              <a:spcBef>
                <a:spcPts val="215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Thriving in Chaos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7EB509-3332-579D-04E3-9E3D7FC735B1}"/>
              </a:ext>
            </a:extLst>
          </p:cNvPr>
          <p:cNvCxnSpPr>
            <a:cxnSpLocks/>
          </p:cNvCxnSpPr>
          <p:nvPr/>
        </p:nvCxnSpPr>
        <p:spPr>
          <a:xfrm>
            <a:off x="4898528" y="829757"/>
            <a:ext cx="7305047" cy="0"/>
          </a:xfrm>
          <a:prstGeom prst="line">
            <a:avLst/>
          </a:prstGeom>
          <a:ln w="66675">
            <a:solidFill>
              <a:srgbClr val="FDB9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875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977A49-3C01-F8A4-BA9F-24FE8906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50" y="773502"/>
            <a:ext cx="6087500" cy="5979536"/>
          </a:xfrm>
          <a:prstGeom prst="rect">
            <a:avLst/>
          </a:prstGeom>
        </p:spPr>
      </p:pic>
      <p:sp>
        <p:nvSpPr>
          <p:cNvPr id="29" name="object 11">
            <a:extLst>
              <a:ext uri="{FF2B5EF4-FFF2-40B4-BE49-F238E27FC236}">
                <a16:creationId xmlns:a16="http://schemas.microsoft.com/office/drawing/2014/main" id="{CC20DA9A-3E21-87B3-0337-A8BEB7304F88}"/>
              </a:ext>
            </a:extLst>
          </p:cNvPr>
          <p:cNvSpPr txBox="1">
            <a:spLocks/>
          </p:cNvSpPr>
          <p:nvPr/>
        </p:nvSpPr>
        <p:spPr>
          <a:xfrm>
            <a:off x="684539" y="634600"/>
            <a:ext cx="5892669" cy="445031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2856"/>
              </a:lnSpc>
              <a:spcBef>
                <a:spcPts val="215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The OODA Loop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F2A5472F-7C28-14D8-CA5A-68ED3B03DDDF}"/>
              </a:ext>
            </a:extLst>
          </p:cNvPr>
          <p:cNvSpPr/>
          <p:nvPr/>
        </p:nvSpPr>
        <p:spPr>
          <a:xfrm>
            <a:off x="8052037" y="1746924"/>
            <a:ext cx="883619" cy="883619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noFill/>
          <a:ln w="76200">
            <a:solidFill>
              <a:srgbClr val="F15D4E"/>
            </a:solidFill>
          </a:ln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87443CA7-E39E-798C-E3DD-09493850D469}"/>
              </a:ext>
            </a:extLst>
          </p:cNvPr>
          <p:cNvSpPr/>
          <p:nvPr/>
        </p:nvSpPr>
        <p:spPr>
          <a:xfrm>
            <a:off x="7741450" y="5418028"/>
            <a:ext cx="883619" cy="883619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noFill/>
          <a:ln w="76200">
            <a:solidFill>
              <a:srgbClr val="51C4D5"/>
            </a:solidFill>
          </a:ln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B52B12E5-834A-1EA5-7FAF-ED20C7CF82D6}"/>
              </a:ext>
            </a:extLst>
          </p:cNvPr>
          <p:cNvSpPr/>
          <p:nvPr/>
        </p:nvSpPr>
        <p:spPr>
          <a:xfrm>
            <a:off x="3566932" y="5418027"/>
            <a:ext cx="883619" cy="883619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noFill/>
          <a:ln w="76200">
            <a:solidFill>
              <a:srgbClr val="FDB924"/>
            </a:solidFill>
          </a:ln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D304CD3B-AC4A-F887-08A3-2AC96EB84B73}"/>
              </a:ext>
            </a:extLst>
          </p:cNvPr>
          <p:cNvSpPr/>
          <p:nvPr/>
        </p:nvSpPr>
        <p:spPr>
          <a:xfrm>
            <a:off x="3256345" y="1746923"/>
            <a:ext cx="883619" cy="883619"/>
          </a:xfrm>
          <a:custGeom>
            <a:avLst/>
            <a:gdLst/>
            <a:ahLst/>
            <a:cxnLst/>
            <a:rect l="l" t="t" r="r" b="b"/>
            <a:pathLst>
              <a:path w="1352550" h="1352550">
                <a:moveTo>
                  <a:pt x="676268" y="0"/>
                </a:moveTo>
                <a:lnTo>
                  <a:pt x="627972" y="1697"/>
                </a:lnTo>
                <a:lnTo>
                  <a:pt x="580592" y="6715"/>
                </a:lnTo>
                <a:lnTo>
                  <a:pt x="534243" y="14938"/>
                </a:lnTo>
                <a:lnTo>
                  <a:pt x="489040" y="26252"/>
                </a:lnTo>
                <a:lnTo>
                  <a:pt x="445096" y="40542"/>
                </a:lnTo>
                <a:lnTo>
                  <a:pt x="402527" y="57694"/>
                </a:lnTo>
                <a:lnTo>
                  <a:pt x="361446" y="77594"/>
                </a:lnTo>
                <a:lnTo>
                  <a:pt x="321969" y="100127"/>
                </a:lnTo>
                <a:lnTo>
                  <a:pt x="284209" y="125178"/>
                </a:lnTo>
                <a:lnTo>
                  <a:pt x="248281" y="152634"/>
                </a:lnTo>
                <a:lnTo>
                  <a:pt x="214299" y="182379"/>
                </a:lnTo>
                <a:lnTo>
                  <a:pt x="182379" y="214300"/>
                </a:lnTo>
                <a:lnTo>
                  <a:pt x="152633" y="248282"/>
                </a:lnTo>
                <a:lnTo>
                  <a:pt x="125178" y="284210"/>
                </a:lnTo>
                <a:lnTo>
                  <a:pt x="100126" y="321970"/>
                </a:lnTo>
                <a:lnTo>
                  <a:pt x="77594" y="361448"/>
                </a:lnTo>
                <a:lnTo>
                  <a:pt x="57694" y="402529"/>
                </a:lnTo>
                <a:lnTo>
                  <a:pt x="40542" y="445099"/>
                </a:lnTo>
                <a:lnTo>
                  <a:pt x="26252" y="489043"/>
                </a:lnTo>
                <a:lnTo>
                  <a:pt x="14938" y="534247"/>
                </a:lnTo>
                <a:lnTo>
                  <a:pt x="6715" y="580596"/>
                </a:lnTo>
                <a:lnTo>
                  <a:pt x="1697" y="627977"/>
                </a:lnTo>
                <a:lnTo>
                  <a:pt x="0" y="676274"/>
                </a:lnTo>
                <a:lnTo>
                  <a:pt x="1697" y="724570"/>
                </a:lnTo>
                <a:lnTo>
                  <a:pt x="6715" y="771950"/>
                </a:lnTo>
                <a:lnTo>
                  <a:pt x="14938" y="818299"/>
                </a:lnTo>
                <a:lnTo>
                  <a:pt x="26252" y="863502"/>
                </a:lnTo>
                <a:lnTo>
                  <a:pt x="40542" y="907446"/>
                </a:lnTo>
                <a:lnTo>
                  <a:pt x="57694" y="950015"/>
                </a:lnTo>
                <a:lnTo>
                  <a:pt x="77594" y="991096"/>
                </a:lnTo>
                <a:lnTo>
                  <a:pt x="100126" y="1030573"/>
                </a:lnTo>
                <a:lnTo>
                  <a:pt x="125178" y="1068333"/>
                </a:lnTo>
                <a:lnTo>
                  <a:pt x="152633" y="1104261"/>
                </a:lnTo>
                <a:lnTo>
                  <a:pt x="182379" y="1138243"/>
                </a:lnTo>
                <a:lnTo>
                  <a:pt x="214299" y="1170163"/>
                </a:lnTo>
                <a:lnTo>
                  <a:pt x="248281" y="1199908"/>
                </a:lnTo>
                <a:lnTo>
                  <a:pt x="284209" y="1227364"/>
                </a:lnTo>
                <a:lnTo>
                  <a:pt x="321969" y="1252415"/>
                </a:lnTo>
                <a:lnTo>
                  <a:pt x="361446" y="1274948"/>
                </a:lnTo>
                <a:lnTo>
                  <a:pt x="402527" y="1294848"/>
                </a:lnTo>
                <a:lnTo>
                  <a:pt x="445096" y="1312000"/>
                </a:lnTo>
                <a:lnTo>
                  <a:pt x="489040" y="1326290"/>
                </a:lnTo>
                <a:lnTo>
                  <a:pt x="534243" y="1337604"/>
                </a:lnTo>
                <a:lnTo>
                  <a:pt x="580592" y="1345827"/>
                </a:lnTo>
                <a:lnTo>
                  <a:pt x="627972" y="1350844"/>
                </a:lnTo>
                <a:lnTo>
                  <a:pt x="676268" y="1352542"/>
                </a:lnTo>
                <a:lnTo>
                  <a:pt x="724564" y="1350844"/>
                </a:lnTo>
                <a:lnTo>
                  <a:pt x="771944" y="1345827"/>
                </a:lnTo>
                <a:lnTo>
                  <a:pt x="818293" y="1337604"/>
                </a:lnTo>
                <a:lnTo>
                  <a:pt x="863496" y="1326290"/>
                </a:lnTo>
                <a:lnTo>
                  <a:pt x="907440" y="1312000"/>
                </a:lnTo>
                <a:lnTo>
                  <a:pt x="950009" y="1294848"/>
                </a:lnTo>
                <a:lnTo>
                  <a:pt x="991090" y="1274948"/>
                </a:lnTo>
                <a:lnTo>
                  <a:pt x="1030568" y="1252415"/>
                </a:lnTo>
                <a:lnTo>
                  <a:pt x="1068327" y="1227364"/>
                </a:lnTo>
                <a:lnTo>
                  <a:pt x="1104255" y="1199908"/>
                </a:lnTo>
                <a:lnTo>
                  <a:pt x="1138237" y="1170163"/>
                </a:lnTo>
                <a:lnTo>
                  <a:pt x="1170157" y="1138243"/>
                </a:lnTo>
                <a:lnTo>
                  <a:pt x="1199903" y="1104261"/>
                </a:lnTo>
                <a:lnTo>
                  <a:pt x="1227358" y="1068333"/>
                </a:lnTo>
                <a:lnTo>
                  <a:pt x="1252410" y="1030573"/>
                </a:lnTo>
                <a:lnTo>
                  <a:pt x="1274942" y="991096"/>
                </a:lnTo>
                <a:lnTo>
                  <a:pt x="1294842" y="950015"/>
                </a:lnTo>
                <a:lnTo>
                  <a:pt x="1311994" y="907446"/>
                </a:lnTo>
                <a:lnTo>
                  <a:pt x="1326284" y="863502"/>
                </a:lnTo>
                <a:lnTo>
                  <a:pt x="1337598" y="818299"/>
                </a:lnTo>
                <a:lnTo>
                  <a:pt x="1345821" y="771950"/>
                </a:lnTo>
                <a:lnTo>
                  <a:pt x="1350839" y="724570"/>
                </a:lnTo>
                <a:lnTo>
                  <a:pt x="1352537" y="676274"/>
                </a:lnTo>
                <a:lnTo>
                  <a:pt x="1350839" y="627977"/>
                </a:lnTo>
                <a:lnTo>
                  <a:pt x="1345821" y="580596"/>
                </a:lnTo>
                <a:lnTo>
                  <a:pt x="1337598" y="534247"/>
                </a:lnTo>
                <a:lnTo>
                  <a:pt x="1326284" y="489043"/>
                </a:lnTo>
                <a:lnTo>
                  <a:pt x="1311994" y="445099"/>
                </a:lnTo>
                <a:lnTo>
                  <a:pt x="1294842" y="402529"/>
                </a:lnTo>
                <a:lnTo>
                  <a:pt x="1274942" y="361448"/>
                </a:lnTo>
                <a:lnTo>
                  <a:pt x="1252410" y="321970"/>
                </a:lnTo>
                <a:lnTo>
                  <a:pt x="1227358" y="284210"/>
                </a:lnTo>
                <a:lnTo>
                  <a:pt x="1199903" y="248282"/>
                </a:lnTo>
                <a:lnTo>
                  <a:pt x="1170157" y="214300"/>
                </a:lnTo>
                <a:lnTo>
                  <a:pt x="1138237" y="182379"/>
                </a:lnTo>
                <a:lnTo>
                  <a:pt x="1104255" y="152634"/>
                </a:lnTo>
                <a:lnTo>
                  <a:pt x="1068327" y="125178"/>
                </a:lnTo>
                <a:lnTo>
                  <a:pt x="1030568" y="100127"/>
                </a:lnTo>
                <a:lnTo>
                  <a:pt x="991090" y="77594"/>
                </a:lnTo>
                <a:lnTo>
                  <a:pt x="950009" y="57694"/>
                </a:lnTo>
                <a:lnTo>
                  <a:pt x="907440" y="40542"/>
                </a:lnTo>
                <a:lnTo>
                  <a:pt x="863496" y="26252"/>
                </a:lnTo>
                <a:lnTo>
                  <a:pt x="818293" y="14938"/>
                </a:lnTo>
                <a:lnTo>
                  <a:pt x="771944" y="6715"/>
                </a:lnTo>
                <a:lnTo>
                  <a:pt x="724564" y="1697"/>
                </a:lnTo>
                <a:lnTo>
                  <a:pt x="676268" y="0"/>
                </a:lnTo>
                <a:close/>
              </a:path>
            </a:pathLst>
          </a:custGeom>
          <a:noFill/>
          <a:ln w="76200">
            <a:solidFill>
              <a:srgbClr val="7CC142"/>
            </a:solidFill>
          </a:ln>
        </p:spPr>
        <p:txBody>
          <a:bodyPr wrap="square" lIns="0" tIns="0" rIns="0" bIns="0" rtlCol="0"/>
          <a:lstStyle/>
          <a:p>
            <a:endParaRPr dirty="0">
              <a:latin typeface="Montserrat Medium" pitchFamily="2" charset="77"/>
            </a:endParaRP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5C87369D-9EA1-C0BD-29D7-961A4B67C8DD}"/>
              </a:ext>
            </a:extLst>
          </p:cNvPr>
          <p:cNvSpPr txBox="1">
            <a:spLocks/>
          </p:cNvSpPr>
          <p:nvPr/>
        </p:nvSpPr>
        <p:spPr>
          <a:xfrm>
            <a:off x="8124050" y="2031786"/>
            <a:ext cx="737219" cy="429642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algn="ctr">
              <a:lnSpc>
                <a:spcPts val="2856"/>
              </a:lnSpc>
              <a:spcBef>
                <a:spcPts val="215"/>
              </a:spcBef>
            </a:pPr>
            <a:r>
              <a:rPr lang="en-US" sz="3200" b="1" dirty="0">
                <a:latin typeface="Poppins" pitchFamily="2" charset="77"/>
                <a:cs typeface="Poppins" pitchFamily="2" charset="77"/>
              </a:rPr>
              <a:t>O</a:t>
            </a:r>
          </a:p>
        </p:txBody>
      </p:sp>
      <p:sp>
        <p:nvSpPr>
          <p:cNvPr id="34" name="object 11">
            <a:extLst>
              <a:ext uri="{FF2B5EF4-FFF2-40B4-BE49-F238E27FC236}">
                <a16:creationId xmlns:a16="http://schemas.microsoft.com/office/drawing/2014/main" id="{D1E940CD-9CB5-4C0C-6B97-257EFC8EA9A7}"/>
              </a:ext>
            </a:extLst>
          </p:cNvPr>
          <p:cNvSpPr txBox="1">
            <a:spLocks/>
          </p:cNvSpPr>
          <p:nvPr/>
        </p:nvSpPr>
        <p:spPr>
          <a:xfrm>
            <a:off x="7814649" y="5702890"/>
            <a:ext cx="737219" cy="429642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algn="ctr">
              <a:lnSpc>
                <a:spcPts val="2856"/>
              </a:lnSpc>
              <a:spcBef>
                <a:spcPts val="215"/>
              </a:spcBef>
            </a:pPr>
            <a:r>
              <a:rPr lang="en-US" sz="3200" b="1" dirty="0">
                <a:latin typeface="Poppins" pitchFamily="2" charset="77"/>
                <a:cs typeface="Poppins" pitchFamily="2" charset="77"/>
              </a:rPr>
              <a:t>O</a:t>
            </a: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1B5FB39A-E9A0-7CFC-B2F9-E3A361F517E2}"/>
              </a:ext>
            </a:extLst>
          </p:cNvPr>
          <p:cNvSpPr txBox="1">
            <a:spLocks/>
          </p:cNvSpPr>
          <p:nvPr/>
        </p:nvSpPr>
        <p:spPr>
          <a:xfrm>
            <a:off x="3640131" y="5702890"/>
            <a:ext cx="737219" cy="429642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algn="ctr">
              <a:lnSpc>
                <a:spcPts val="2856"/>
              </a:lnSpc>
              <a:spcBef>
                <a:spcPts val="215"/>
              </a:spcBef>
            </a:pPr>
            <a:r>
              <a:rPr lang="en-US" sz="3200" b="1" dirty="0">
                <a:latin typeface="Poppins" pitchFamily="2" charset="77"/>
                <a:cs typeface="Poppins" pitchFamily="2" charset="77"/>
              </a:rPr>
              <a:t>D</a:t>
            </a: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EDED5954-486F-F66D-95EB-6D3CB7E0FB5E}"/>
              </a:ext>
            </a:extLst>
          </p:cNvPr>
          <p:cNvSpPr txBox="1">
            <a:spLocks/>
          </p:cNvSpPr>
          <p:nvPr/>
        </p:nvSpPr>
        <p:spPr>
          <a:xfrm>
            <a:off x="3329544" y="2031786"/>
            <a:ext cx="737219" cy="429642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algn="ctr">
              <a:lnSpc>
                <a:spcPts val="2856"/>
              </a:lnSpc>
              <a:spcBef>
                <a:spcPts val="215"/>
              </a:spcBef>
            </a:pPr>
            <a:r>
              <a:rPr lang="en-US" sz="3200" b="1" dirty="0">
                <a:latin typeface="Poppins" pitchFamily="2" charset="77"/>
                <a:cs typeface="Poppins" pitchFamily="2" charset="77"/>
              </a:rPr>
              <a:t>A</a:t>
            </a:r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id="{CBF47845-AB1D-6AFA-7B93-DB5D5A4A1BE0}"/>
              </a:ext>
            </a:extLst>
          </p:cNvPr>
          <p:cNvSpPr txBox="1">
            <a:spLocks/>
          </p:cNvSpPr>
          <p:nvPr/>
        </p:nvSpPr>
        <p:spPr>
          <a:xfrm>
            <a:off x="9066550" y="1989300"/>
            <a:ext cx="1767354" cy="398864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2856"/>
              </a:lnSpc>
              <a:spcBef>
                <a:spcPts val="215"/>
              </a:spcBef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Observe</a:t>
            </a:r>
          </a:p>
        </p:txBody>
      </p:sp>
      <p:sp>
        <p:nvSpPr>
          <p:cNvPr id="39" name="object 11">
            <a:extLst>
              <a:ext uri="{FF2B5EF4-FFF2-40B4-BE49-F238E27FC236}">
                <a16:creationId xmlns:a16="http://schemas.microsoft.com/office/drawing/2014/main" id="{82D88BD1-9A0E-7C24-D74F-C3738E278853}"/>
              </a:ext>
            </a:extLst>
          </p:cNvPr>
          <p:cNvSpPr txBox="1">
            <a:spLocks/>
          </p:cNvSpPr>
          <p:nvPr/>
        </p:nvSpPr>
        <p:spPr>
          <a:xfrm>
            <a:off x="8770755" y="5660404"/>
            <a:ext cx="1767354" cy="398864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2856"/>
              </a:lnSpc>
              <a:spcBef>
                <a:spcPts val="215"/>
              </a:spcBef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Orient</a:t>
            </a:r>
          </a:p>
        </p:txBody>
      </p:sp>
      <p:sp>
        <p:nvSpPr>
          <p:cNvPr id="40" name="object 11">
            <a:extLst>
              <a:ext uri="{FF2B5EF4-FFF2-40B4-BE49-F238E27FC236}">
                <a16:creationId xmlns:a16="http://schemas.microsoft.com/office/drawing/2014/main" id="{F80D5478-52C7-1D2A-54F1-7578530E11F3}"/>
              </a:ext>
            </a:extLst>
          </p:cNvPr>
          <p:cNvSpPr txBox="1">
            <a:spLocks/>
          </p:cNvSpPr>
          <p:nvPr/>
        </p:nvSpPr>
        <p:spPr>
          <a:xfrm>
            <a:off x="1799934" y="5660404"/>
            <a:ext cx="1621312" cy="398864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algn="r">
              <a:lnSpc>
                <a:spcPts val="2856"/>
              </a:lnSpc>
              <a:spcBef>
                <a:spcPts val="215"/>
              </a:spcBef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Decide</a:t>
            </a: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3B1392B4-6D58-F01C-0281-E94F466EC683}"/>
              </a:ext>
            </a:extLst>
          </p:cNvPr>
          <p:cNvSpPr txBox="1">
            <a:spLocks/>
          </p:cNvSpPr>
          <p:nvPr/>
        </p:nvSpPr>
        <p:spPr>
          <a:xfrm>
            <a:off x="1430938" y="1989300"/>
            <a:ext cx="1621312" cy="398864"/>
          </a:xfrm>
          <a:prstGeom prst="rect">
            <a:avLst/>
          </a:prstGeom>
        </p:spPr>
        <p:txBody>
          <a:bodyPr vert="horz" wrap="square" lIns="0" tIns="27342" rIns="0" bIns="0" rtlCol="0">
            <a:spAutoFit/>
          </a:bodyPr>
          <a:lstStyle>
            <a:lvl1pPr algn="l" defTabSz="14384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 algn="r">
              <a:lnSpc>
                <a:spcPts val="2856"/>
              </a:lnSpc>
              <a:spcBef>
                <a:spcPts val="215"/>
              </a:spcBef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Act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054CEA9-CD6F-A4D6-0926-385EE2040771}"/>
              </a:ext>
            </a:extLst>
          </p:cNvPr>
          <p:cNvCxnSpPr>
            <a:cxnSpLocks/>
          </p:cNvCxnSpPr>
          <p:nvPr/>
        </p:nvCxnSpPr>
        <p:spPr>
          <a:xfrm>
            <a:off x="4377350" y="829757"/>
            <a:ext cx="7814650" cy="0"/>
          </a:xfrm>
          <a:prstGeom prst="line">
            <a:avLst/>
          </a:prstGeom>
          <a:ln w="66675">
            <a:solidFill>
              <a:srgbClr val="FDB9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40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67B00-C9C4-52E0-0A5E-8AD15EC8D1BA}"/>
              </a:ext>
            </a:extLst>
          </p:cNvPr>
          <p:cNvSpPr/>
          <p:nvPr/>
        </p:nvSpPr>
        <p:spPr>
          <a:xfrm>
            <a:off x="7524424" y="-1"/>
            <a:ext cx="4667575" cy="6855199"/>
          </a:xfrm>
          <a:prstGeom prst="rect">
            <a:avLst/>
          </a:prstGeom>
          <a:solidFill>
            <a:srgbClr val="FDB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B2B5311-A18F-4666-A10F-FC32D3EE33D1}"/>
              </a:ext>
            </a:extLst>
          </p:cNvPr>
          <p:cNvSpPr txBox="1"/>
          <p:nvPr/>
        </p:nvSpPr>
        <p:spPr>
          <a:xfrm>
            <a:off x="7945755" y="914401"/>
            <a:ext cx="4459237" cy="3405233"/>
          </a:xfrm>
          <a:prstGeom prst="rect">
            <a:avLst/>
          </a:prstGeom>
        </p:spPr>
        <p:txBody>
          <a:bodyPr vert="horz" wrap="square" lIns="0" tIns="42360" rIns="0" bIns="0" rtlCol="0">
            <a:spAutoFit/>
          </a:bodyPr>
          <a:lstStyle/>
          <a:p>
            <a:pPr marL="7701" marR="637281">
              <a:spcBef>
                <a:spcPts val="334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Changes to Medicaid </a:t>
            </a:r>
          </a:p>
          <a:p>
            <a:pPr marL="7701" marR="637281">
              <a:spcBef>
                <a:spcPts val="334"/>
              </a:spcBef>
            </a:pPr>
            <a:r>
              <a:rPr lang="en-US" sz="3600" b="1" dirty="0">
                <a:latin typeface="Poppins" pitchFamily="2" charset="77"/>
                <a:cs typeface="Poppins" pitchFamily="2" charset="77"/>
              </a:rPr>
              <a:t>and the </a:t>
            </a:r>
            <a:r>
              <a:rPr lang="en-US" sz="3600" b="1" dirty="0" err="1">
                <a:latin typeface="Poppins" pitchFamily="2" charset="77"/>
                <a:cs typeface="Poppins" pitchFamily="2" charset="77"/>
              </a:rPr>
              <a:t>Behavoiral</a:t>
            </a:r>
            <a:r>
              <a:rPr lang="en-US" sz="3600" b="1" dirty="0">
                <a:latin typeface="Poppins" pitchFamily="2" charset="77"/>
                <a:cs typeface="Poppins" pitchFamily="2" charset="77"/>
              </a:rPr>
              <a:t> Health Administration</a:t>
            </a:r>
            <a:endParaRPr sz="360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1" name="Picture Placeholder 10" descr="A person typing on a computer&#10;&#10;Description automatically generated">
            <a:extLst>
              <a:ext uri="{FF2B5EF4-FFF2-40B4-BE49-F238E27FC236}">
                <a16:creationId xmlns:a16="http://schemas.microsoft.com/office/drawing/2014/main" id="{B2FFB25E-A16B-37F4-1435-467F4D26A4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224" r="13224"/>
          <a:stretch>
            <a:fillRect/>
          </a:stretch>
        </p:blipFill>
        <p:spPr/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A98116-64AA-A476-3D4D-07B6B7350598}"/>
              </a:ext>
            </a:extLst>
          </p:cNvPr>
          <p:cNvCxnSpPr>
            <a:cxnSpLocks/>
          </p:cNvCxnSpPr>
          <p:nvPr/>
        </p:nvCxnSpPr>
        <p:spPr>
          <a:xfrm>
            <a:off x="10238509" y="3710275"/>
            <a:ext cx="1953490" cy="0"/>
          </a:xfrm>
          <a:prstGeom prst="line">
            <a:avLst/>
          </a:prstGeom>
          <a:ln w="66675">
            <a:solidFill>
              <a:srgbClr val="F15D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866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5735</TotalTime>
  <Words>460</Words>
  <Application>Microsoft Office PowerPoint</Application>
  <PresentationFormat>Widescreen</PresentationFormat>
  <Paragraphs>97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Montserrat</vt:lpstr>
      <vt:lpstr>Montserrat Medium</vt:lpstr>
      <vt:lpstr>Montserrat SemiBold</vt:lpstr>
      <vt:lpstr>Poppins</vt:lpstr>
      <vt:lpstr>Poppins Medium</vt:lpstr>
      <vt:lpstr>Roboto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Carl Clark</cp:lastModifiedBy>
  <cp:revision>264</cp:revision>
  <cp:lastPrinted>2018-03-13T17:02:55Z</cp:lastPrinted>
  <dcterms:created xsi:type="dcterms:W3CDTF">2016-05-17T02:28:19Z</dcterms:created>
  <dcterms:modified xsi:type="dcterms:W3CDTF">2024-09-27T18:17:48Z</dcterms:modified>
</cp:coreProperties>
</file>